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Lst>
  <p:sldSz cy="5143500" cx="9144000"/>
  <p:notesSz cx="6858000" cy="9144000"/>
  <p:embeddedFontLst>
    <p:embeddedFont>
      <p:font typeface="Ubuntu"/>
      <p:regular r:id="rId123"/>
      <p:bold r:id="rId124"/>
      <p:italic r:id="rId125"/>
      <p:boldItalic r:id="rId126"/>
    </p:embeddedFont>
    <p:embeddedFont>
      <p:font typeface="Raleway"/>
      <p:regular r:id="rId127"/>
      <p:bold r:id="rId128"/>
      <p:italic r:id="rId129"/>
      <p:boldItalic r:id="rId130"/>
    </p:embeddedFont>
    <p:embeddedFont>
      <p:font typeface="Lato"/>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Grant Vis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0AC9292-9DA8-4135-B1A1-7C54D09F7024}">
  <a:tblStyle styleId="{A0AC9292-9DA8-4135-B1A1-7C54D09F70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aleway-italic.fntdata"/><Relationship Id="rId128" Type="http://schemas.openxmlformats.org/officeDocument/2006/relationships/font" Target="fonts/Raleway-bold.fntdata"/><Relationship Id="rId127" Type="http://schemas.openxmlformats.org/officeDocument/2006/relationships/font" Target="fonts/Raleway-regular.fntdata"/><Relationship Id="rId126" Type="http://schemas.openxmlformats.org/officeDocument/2006/relationships/font" Target="fonts/Ubuntu-boldItalic.fntdata"/><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Ubuntu-italic.fntdata"/><Relationship Id="rId29" Type="http://schemas.openxmlformats.org/officeDocument/2006/relationships/slide" Target="slides/slide22.xml"/><Relationship Id="rId124" Type="http://schemas.openxmlformats.org/officeDocument/2006/relationships/font" Target="fonts/Ubuntu-bold.fntdata"/><Relationship Id="rId123" Type="http://schemas.openxmlformats.org/officeDocument/2006/relationships/font" Target="fonts/Ubuntu-regular.fntdata"/><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Lato-bold.fntdata"/><Relationship Id="rId131" Type="http://schemas.openxmlformats.org/officeDocument/2006/relationships/font" Target="fonts/Lato-regular.fntdata"/><Relationship Id="rId130" Type="http://schemas.openxmlformats.org/officeDocument/2006/relationships/font" Target="fonts/Raleway-boldItalic.fntdata"/><Relationship Id="rId134" Type="http://schemas.openxmlformats.org/officeDocument/2006/relationships/font" Target="fonts/Lato-boldItalic.fntdata"/><Relationship Id="rId133" Type="http://schemas.openxmlformats.org/officeDocument/2006/relationships/font" Target="fonts/Lato-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5-14T05:39:28.434">
    <p:pos x="328" y="867"/>
    <p:text>We can also discuss scoping of variables here, where I declare a variable inside of a block, I can't access outside of the block etc etc.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9f0e4e8d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9f0e4e8d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basic function. You can see the function name (showMessage), empty parameters in the brackets (no inputs), a body but without any return or outputs.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how I run or invoke the function with showMessage(). The brackets are the important part of the invocation, without them the function is just a fancy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write this introductory function. “Hello World” is one of the first functions all programmers learn to write, so welcome to the club.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76d15048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76d15048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76d15048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76d15048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76d15048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76d15048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variable is named storage for data</a:t>
            </a:r>
            <a:endParaRPr/>
          </a:p>
          <a:p>
            <a:pPr indent="0" lvl="0" marL="0" rtl="0" algn="l">
              <a:spcBef>
                <a:spcPts val="0"/>
              </a:spcBef>
              <a:spcAft>
                <a:spcPts val="0"/>
              </a:spcAft>
              <a:buNone/>
            </a:pPr>
            <a:r>
              <a:rPr lang="en"/>
              <a:t>To </a:t>
            </a:r>
            <a:r>
              <a:rPr lang="en"/>
              <a:t>create</a:t>
            </a:r>
            <a:r>
              <a:rPr lang="en"/>
              <a:t> a </a:t>
            </a:r>
            <a:r>
              <a:rPr lang="en"/>
              <a:t>variable</a:t>
            </a:r>
            <a:r>
              <a:rPr lang="en"/>
              <a:t> we use the </a:t>
            </a:r>
            <a:r>
              <a:rPr b="1" lang="en"/>
              <a:t>let</a:t>
            </a:r>
            <a:r>
              <a:rPr lang="en"/>
              <a:t> keyword</a:t>
            </a:r>
            <a:endParaRPr/>
          </a:p>
          <a:p>
            <a:pPr indent="0" lvl="0" marL="0" rtl="0" algn="l">
              <a:spcBef>
                <a:spcPts val="0"/>
              </a:spcBef>
              <a:spcAft>
                <a:spcPts val="0"/>
              </a:spcAft>
              <a:buNone/>
            </a:pPr>
            <a:r>
              <a:rPr lang="en"/>
              <a:t>We assign values to a variable with the </a:t>
            </a:r>
            <a:r>
              <a:rPr lang="en"/>
              <a:t>assignment</a:t>
            </a:r>
            <a:r>
              <a:rPr lang="en"/>
              <a:t> operator </a:t>
            </a:r>
            <a:endParaRPr/>
          </a:p>
          <a:p>
            <a:pPr indent="0" lvl="0" marL="0" rtl="0" algn="l">
              <a:spcBef>
                <a:spcPts val="0"/>
              </a:spcBef>
              <a:spcAft>
                <a:spcPts val="0"/>
              </a:spcAft>
              <a:buNone/>
            </a:pPr>
            <a:r>
              <a:rPr lang="en"/>
              <a:t>Now we can use variable to access the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Variables can be set and assigned on single line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76d15048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76d15048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be declared on single and multiple lines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76d15048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76d15048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a:t>
            </a:r>
            <a:r>
              <a:rPr lang="en"/>
              <a:t> use reserved names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76d15048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76d15048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the names are </a:t>
            </a:r>
            <a:r>
              <a:rPr lang="en"/>
              <a:t>readable</a:t>
            </a:r>
            <a:endParaRPr/>
          </a:p>
          <a:p>
            <a:pPr indent="0" lvl="0" marL="0" rtl="0" algn="l">
              <a:spcBef>
                <a:spcPts val="0"/>
              </a:spcBef>
              <a:spcAft>
                <a:spcPts val="0"/>
              </a:spcAft>
              <a:buNone/>
            </a:pPr>
            <a:r>
              <a:rPr lang="en"/>
              <a:t>Let them tell a story</a:t>
            </a:r>
            <a:endParaRPr/>
          </a:p>
          <a:p>
            <a:pPr indent="0" lvl="0" marL="0" rtl="0" algn="l">
              <a:spcBef>
                <a:spcPts val="0"/>
              </a:spcBef>
              <a:spcAft>
                <a:spcPts val="0"/>
              </a:spcAft>
              <a:buNone/>
            </a:pPr>
            <a:r>
              <a:rPr lang="en"/>
              <a:t>Camel case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779e8c94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779e8c94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76d15048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76d15048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is case </a:t>
            </a:r>
            <a:r>
              <a:rPr lang="en"/>
              <a:t>sensitive</a:t>
            </a:r>
            <a:r>
              <a:rPr lang="en"/>
              <a:t> </a:t>
            </a:r>
            <a:endParaRPr/>
          </a:p>
          <a:p>
            <a:pPr indent="0" lvl="0" marL="0" rtl="0" algn="l">
              <a:spcBef>
                <a:spcPts val="0"/>
              </a:spcBef>
              <a:spcAft>
                <a:spcPts val="0"/>
              </a:spcAft>
              <a:buNone/>
            </a:pPr>
            <a:r>
              <a:rPr lang="en"/>
              <a:t>S</a:t>
            </a:r>
            <a:r>
              <a:rPr lang="en"/>
              <a:t>o make sure you use the same  case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76d15048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76d15048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constants to alias values for a better </a:t>
            </a:r>
            <a:r>
              <a:rPr lang="en"/>
              <a:t>understanding</a:t>
            </a:r>
            <a:r>
              <a:rPr lang="en"/>
              <a:t> </a:t>
            </a:r>
            <a:endParaRPr/>
          </a:p>
          <a:p>
            <a:pPr indent="0" lvl="0" marL="0" rtl="0" algn="l">
              <a:spcBef>
                <a:spcPts val="0"/>
              </a:spcBef>
              <a:spcAft>
                <a:spcPts val="0"/>
              </a:spcAft>
              <a:buNone/>
            </a:pPr>
            <a:r>
              <a:rPr lang="en"/>
              <a:t>Can be named using uppercases and underscores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constant means a variable can not change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try to </a:t>
            </a:r>
            <a:r>
              <a:rPr lang="en"/>
              <a:t>change</a:t>
            </a:r>
            <a:r>
              <a:rPr lang="en"/>
              <a:t> it it will error out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72044d7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72044d7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771ac8f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771ac8f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76d15048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76d15048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about domain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How the </a:t>
            </a:r>
            <a:r>
              <a:rPr lang="en"/>
              <a:t>components</a:t>
            </a:r>
            <a:r>
              <a:rPr lang="en"/>
              <a:t> and function fit together</a:t>
            </a:r>
            <a:endParaRPr/>
          </a:p>
          <a:p>
            <a:pPr indent="-317500" lvl="0" marL="457200" rtl="0" algn="l">
              <a:spcBef>
                <a:spcPts val="0"/>
              </a:spcBef>
              <a:spcAft>
                <a:spcPts val="0"/>
              </a:spcAft>
              <a:buSzPts val="1400"/>
              <a:buChar char="●"/>
            </a:pPr>
            <a:r>
              <a:rPr lang="en"/>
              <a:t>Function usage.</a:t>
            </a:r>
            <a:endParaRPr/>
          </a:p>
          <a:p>
            <a:pPr indent="-317500" lvl="0" marL="457200" rtl="0" algn="l">
              <a:spcBef>
                <a:spcPts val="0"/>
              </a:spcBef>
              <a:spcAft>
                <a:spcPts val="0"/>
              </a:spcAft>
              <a:buSzPts val="1400"/>
              <a:buChar char="●"/>
            </a:pPr>
            <a:r>
              <a:rPr lang="en"/>
              <a:t>Domain solutions, especially when not immediately obvious.</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
              <a:t>Avoid comments:</a:t>
            </a:r>
            <a:endParaRPr/>
          </a:p>
          <a:p>
            <a:pPr indent="-317500" lvl="0" marL="457200" rtl="0" algn="l">
              <a:spcBef>
                <a:spcPts val="0"/>
              </a:spcBef>
              <a:spcAft>
                <a:spcPts val="0"/>
              </a:spcAft>
              <a:buSzPts val="1400"/>
              <a:buChar char="●"/>
            </a:pPr>
            <a:r>
              <a:rPr lang="en"/>
              <a:t>That tell “how code works” and “what it does”.</a:t>
            </a:r>
            <a:endParaRPr/>
          </a:p>
          <a:p>
            <a:pPr indent="-317500" lvl="0" marL="457200" rtl="0" algn="l">
              <a:spcBef>
                <a:spcPts val="0"/>
              </a:spcBef>
              <a:spcAft>
                <a:spcPts val="0"/>
              </a:spcAft>
              <a:buSzPts val="1400"/>
              <a:buChar char="●"/>
            </a:pPr>
            <a:r>
              <a:rPr lang="en"/>
              <a:t>Put them only if it’s impossible to make the code so simple and self-descriptive that it doesn’t require those.</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76d15048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76d15048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you comment single lines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76d15048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76d15048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you comment multiple lines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9f0e4e8d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9f0e4e8d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76d15048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76d1504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Parameters (Inputs)</a:t>
            </a:r>
            <a:endParaRPr/>
          </a:p>
          <a:p>
            <a:pPr indent="0" lvl="0" marL="0" rtl="0" algn="l">
              <a:spcBef>
                <a:spcPts val="0"/>
              </a:spcBef>
              <a:spcAft>
                <a:spcPts val="0"/>
              </a:spcAft>
              <a:buNone/>
            </a:pPr>
            <a:r>
              <a:rPr lang="en"/>
              <a:t>Body (Processes)</a:t>
            </a:r>
            <a:endParaRPr/>
          </a:p>
          <a:p>
            <a:pPr indent="0" lvl="0" marL="0" rtl="0" algn="l">
              <a:spcBef>
                <a:spcPts val="0"/>
              </a:spcBef>
              <a:spcAft>
                <a:spcPts val="0"/>
              </a:spcAft>
              <a:buNone/>
            </a:pPr>
            <a:r>
              <a:rPr lang="en"/>
              <a:t>Return (Outputs)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9c99dab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9c99dab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2"/>
              </a:buClr>
              <a:buSzPts val="1100"/>
              <a:buChar char="●"/>
            </a:pPr>
            <a:r>
              <a:rPr lang="en">
                <a:solidFill>
                  <a:schemeClr val="dk2"/>
                </a:solidFill>
              </a:rPr>
              <a:t>usually</a:t>
            </a:r>
            <a:r>
              <a:rPr lang="en">
                <a:solidFill>
                  <a:schemeClr val="dk2"/>
                </a:solidFill>
              </a:rPr>
              <a:t> used for addition</a:t>
            </a:r>
            <a:endParaRPr>
              <a:solidFill>
                <a:schemeClr val="dk2"/>
              </a:solidFill>
            </a:endParaRPr>
          </a:p>
          <a:p>
            <a:pPr indent="-298450" lvl="0" marL="457200" rtl="0" algn="l">
              <a:lnSpc>
                <a:spcPct val="115000"/>
              </a:lnSpc>
              <a:spcBef>
                <a:spcPts val="0"/>
              </a:spcBef>
              <a:spcAft>
                <a:spcPts val="0"/>
              </a:spcAft>
              <a:buClr>
                <a:schemeClr val="dk2"/>
              </a:buClr>
              <a:buSzPts val="1100"/>
              <a:buChar char="●"/>
            </a:pPr>
            <a:r>
              <a:rPr lang="en">
                <a:solidFill>
                  <a:schemeClr val="dk2"/>
                </a:solidFill>
              </a:rPr>
              <a:t>it will merges (concatenates) strings</a:t>
            </a:r>
            <a:endParaRPr>
              <a:solidFill>
                <a:schemeClr val="dk2"/>
              </a:solidFill>
            </a:endParaRPr>
          </a:p>
          <a:p>
            <a:pPr indent="-298450" lvl="0" marL="457200" rtl="0" algn="l">
              <a:lnSpc>
                <a:spcPct val="115000"/>
              </a:lnSpc>
              <a:spcBef>
                <a:spcPts val="0"/>
              </a:spcBef>
              <a:spcAft>
                <a:spcPts val="0"/>
              </a:spcAft>
              <a:buClr>
                <a:schemeClr val="dk2"/>
              </a:buClr>
              <a:buSzPts val="1100"/>
              <a:buChar char="●"/>
            </a:pPr>
            <a:r>
              <a:rPr lang="en">
                <a:solidFill>
                  <a:schemeClr val="dk2"/>
                </a:solidFill>
              </a:rPr>
              <a:t>if one of the operands is a string, the other one is converted to a string too.</a:t>
            </a:r>
            <a:endParaRPr>
              <a:solidFill>
                <a:schemeClr val="dk2"/>
              </a:solidFill>
            </a:endParaRPr>
          </a:p>
          <a:p>
            <a:pPr indent="-298450" lvl="0" marL="457200" rtl="0" algn="l">
              <a:lnSpc>
                <a:spcPct val="115000"/>
              </a:lnSpc>
              <a:spcBef>
                <a:spcPts val="0"/>
              </a:spcBef>
              <a:spcAft>
                <a:spcPts val="0"/>
              </a:spcAft>
              <a:buClr>
                <a:schemeClr val="dk2"/>
              </a:buClr>
              <a:buSzPts val="1100"/>
              <a:buChar char="●"/>
            </a:pPr>
            <a:r>
              <a:rPr lang="en">
                <a:solidFill>
                  <a:schemeClr val="dk2"/>
                </a:solidFill>
              </a:rPr>
              <a:t>operations run from left to right. If there are two numbers followed by a string, the numbers will be added before being converted to a string:</a:t>
            </a:r>
            <a:endParaRPr>
              <a:solidFill>
                <a:schemeClr val="dk2"/>
              </a:solidFill>
            </a:endParaRPr>
          </a:p>
          <a:p>
            <a:pPr indent="-298450" lvl="0" marL="457200" rtl="0" algn="l">
              <a:lnSpc>
                <a:spcPct val="115000"/>
              </a:lnSpc>
              <a:spcBef>
                <a:spcPts val="0"/>
              </a:spcBef>
              <a:spcAft>
                <a:spcPts val="0"/>
              </a:spcAft>
              <a:buClr>
                <a:schemeClr val="dk2"/>
              </a:buClr>
              <a:buSzPts val="1100"/>
              <a:buChar char="●"/>
            </a:pPr>
            <a:r>
              <a:rPr lang="en">
                <a:solidFill>
                  <a:schemeClr val="dk2"/>
                </a:solidFill>
              </a:rPr>
              <a:t>String concatenation and conversion is a special feature of the binary plus </a:t>
            </a:r>
            <a:r>
              <a:rPr lang="en" sz="1050">
                <a:solidFill>
                  <a:srgbClr val="333333"/>
                </a:solidFill>
                <a:highlight>
                  <a:srgbClr val="F5F2F0"/>
                </a:highlight>
              </a:rPr>
              <a:t>+</a:t>
            </a:r>
            <a:r>
              <a:rPr lang="en">
                <a:solidFill>
                  <a:schemeClr val="dk2"/>
                </a:solidFill>
              </a:rPr>
              <a:t>. Other arithmetic operators work only with numbers and always convert their operands to numbers.</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76d1504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76d1504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operator</a:t>
            </a:r>
            <a:r>
              <a:rPr lang="en"/>
              <a:t> applied to a </a:t>
            </a:r>
            <a:r>
              <a:rPr lang="en"/>
              <a:t>single</a:t>
            </a:r>
            <a:r>
              <a:rPr lang="en"/>
              <a:t> </a:t>
            </a:r>
            <a:r>
              <a:rPr lang="en"/>
              <a:t>operand</a:t>
            </a:r>
            <a:endParaRPr/>
          </a:p>
          <a:p>
            <a:pPr indent="0" lvl="0" marL="0" rtl="0" algn="l">
              <a:spcBef>
                <a:spcPts val="0"/>
              </a:spcBef>
              <a:spcAft>
                <a:spcPts val="0"/>
              </a:spcAft>
              <a:buNone/>
            </a:pPr>
            <a:r>
              <a:rPr lang="en"/>
              <a:t>Has no effect on numbers.</a:t>
            </a:r>
            <a:endParaRPr/>
          </a:p>
          <a:p>
            <a:pPr indent="0" lvl="0" marL="0" rtl="0" algn="l">
              <a:spcBef>
                <a:spcPts val="0"/>
              </a:spcBef>
              <a:spcAft>
                <a:spcPts val="0"/>
              </a:spcAft>
              <a:buClr>
                <a:schemeClr val="dk2"/>
              </a:buClr>
              <a:buSzPts val="1100"/>
              <a:buFont typeface="Arial"/>
              <a:buNone/>
            </a:pPr>
            <a:r>
              <a:rPr lang="en"/>
              <a:t>will convert values that are not number to numbers</a:t>
            </a:r>
            <a:endParaRPr/>
          </a:p>
          <a:p>
            <a:pPr indent="0" lvl="0" marL="0" rtl="0" algn="l">
              <a:spcBef>
                <a:spcPts val="0"/>
              </a:spcBef>
              <a:spcAft>
                <a:spcPts val="0"/>
              </a:spcAft>
              <a:buClr>
                <a:schemeClr val="dk2"/>
              </a:buClr>
              <a:buSzPts val="1100"/>
              <a:buFont typeface="Arial"/>
              <a:buNone/>
            </a:pPr>
            <a:r>
              <a:rPr lang="en"/>
              <a:t>This is common </a:t>
            </a:r>
            <a:r>
              <a:rPr lang="en"/>
              <a:t>because</a:t>
            </a:r>
            <a:r>
              <a:rPr lang="en"/>
              <a:t> with javascript most values when fetched from HTML will be strings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76d15048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76d15048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same values with variables</a:t>
            </a:r>
            <a:endParaRPr/>
          </a:p>
          <a:p>
            <a:pPr indent="0" lvl="0" marL="0" rtl="0" algn="l">
              <a:spcBef>
                <a:spcPts val="0"/>
              </a:spcBef>
              <a:spcAft>
                <a:spcPts val="0"/>
              </a:spcAft>
              <a:buNone/>
            </a:pPr>
            <a:r>
              <a:rPr lang="en"/>
              <a:t>Also a numbers(.....) example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76d15048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76d15048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happens when there is more </a:t>
            </a:r>
            <a:r>
              <a:rPr lang="en"/>
              <a:t>than</a:t>
            </a:r>
            <a:r>
              <a:rPr lang="en"/>
              <a:t> one operator</a:t>
            </a:r>
            <a:endParaRPr/>
          </a:p>
          <a:p>
            <a:pPr indent="0" lvl="0" marL="0" rtl="0" algn="l">
              <a:spcBef>
                <a:spcPts val="0"/>
              </a:spcBef>
              <a:spcAft>
                <a:spcPts val="0"/>
              </a:spcAft>
              <a:buNone/>
            </a:pPr>
            <a:r>
              <a:rPr lang="en"/>
              <a:t>We all </a:t>
            </a:r>
            <a:r>
              <a:rPr lang="en"/>
              <a:t>remember bodmas</a:t>
            </a:r>
            <a:r>
              <a:rPr lang="en"/>
              <a:t> from school</a:t>
            </a:r>
            <a:endParaRPr/>
          </a:p>
          <a:p>
            <a:pPr indent="0" lvl="0" marL="0" rtl="0" algn="l">
              <a:spcBef>
                <a:spcPts val="0"/>
              </a:spcBef>
              <a:spcAft>
                <a:spcPts val="0"/>
              </a:spcAft>
              <a:buNone/>
            </a:pPr>
            <a:r>
              <a:rPr lang="en"/>
              <a:t>Parentheses override any precedence</a:t>
            </a:r>
            <a:endParaRPr/>
          </a:p>
          <a:p>
            <a:pPr indent="0" lvl="0" marL="0" rtl="0" algn="l">
              <a:spcBef>
                <a:spcPts val="0"/>
              </a:spcBef>
              <a:spcAft>
                <a:spcPts val="0"/>
              </a:spcAft>
              <a:buNone/>
            </a:pPr>
            <a:r>
              <a:rPr lang="en"/>
              <a:t>Every operator has a corresponding precedence number.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77737cd7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77737cd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Studio Code 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Web Browser of choice - Web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.HTML and .JS files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76d15048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76d15048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is also an operator</a:t>
            </a:r>
            <a:endParaRPr/>
          </a:p>
          <a:p>
            <a:pPr indent="0" lvl="0" marL="0" rtl="0" algn="l">
              <a:spcBef>
                <a:spcPts val="0"/>
              </a:spcBef>
              <a:spcAft>
                <a:spcPts val="0"/>
              </a:spcAft>
              <a:buNone/>
            </a:pPr>
            <a:r>
              <a:rPr lang="en"/>
              <a:t>Has the lowest priority of 3</a:t>
            </a:r>
            <a:endParaRPr/>
          </a:p>
          <a:p>
            <a:pPr indent="0" lvl="0" marL="0" rtl="0" algn="l">
              <a:spcBef>
                <a:spcPts val="0"/>
              </a:spcBef>
              <a:spcAft>
                <a:spcPts val="0"/>
              </a:spcAft>
              <a:buNone/>
            </a:pPr>
            <a:r>
              <a:rPr lang="en"/>
              <a:t>this way calculations are done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Chained </a:t>
            </a:r>
            <a:r>
              <a:rPr lang="en"/>
              <a:t>assignments</a:t>
            </a:r>
            <a:r>
              <a:rPr lang="en"/>
              <a:t> will evaluate from right to left</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76d15048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76d15048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Increases a value by 1</a:t>
            </a:r>
            <a:endParaRPr/>
          </a:p>
          <a:p>
            <a:pPr indent="0" lvl="0" marL="0" rtl="0" algn="l">
              <a:spcBef>
                <a:spcPts val="0"/>
              </a:spcBef>
              <a:spcAft>
                <a:spcPts val="0"/>
              </a:spcAft>
              <a:buNone/>
            </a:pPr>
            <a:r>
              <a:rPr lang="en"/>
              <a:t>Used in loops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76d15048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76d15048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Decreases</a:t>
            </a:r>
            <a:r>
              <a:rPr lang="en"/>
              <a:t> a value by 1</a:t>
            </a:r>
            <a:endParaRPr/>
          </a:p>
          <a:p>
            <a:pPr indent="0" lvl="0" marL="0" rtl="0" algn="l">
              <a:spcBef>
                <a:spcPts val="0"/>
              </a:spcBef>
              <a:spcAft>
                <a:spcPts val="0"/>
              </a:spcAft>
              <a:buNone/>
            </a:pPr>
            <a:r>
              <a:rPr lang="en"/>
              <a:t>Used in loops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c</a:t>
            </a:r>
            <a:r>
              <a:rPr lang="en"/>
              <a:t>an be placed be before or after an </a:t>
            </a:r>
            <a:r>
              <a:rPr lang="en"/>
              <a:t>operand</a:t>
            </a:r>
            <a:endParaRPr/>
          </a:p>
          <a:p>
            <a:pPr indent="0" lvl="0" marL="0" rtl="0" algn="l">
              <a:spcBef>
                <a:spcPts val="0"/>
              </a:spcBef>
              <a:spcAft>
                <a:spcPts val="0"/>
              </a:spcAft>
              <a:buNone/>
            </a:pPr>
            <a:r>
              <a:rPr lang="en"/>
              <a:t>But do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76d1504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76d1504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can be placed be before or after an operand</a:t>
            </a:r>
            <a:endParaRPr/>
          </a:p>
          <a:p>
            <a:pPr indent="0" lvl="0" marL="0" rtl="0" algn="l">
              <a:spcBef>
                <a:spcPts val="0"/>
              </a:spcBef>
              <a:spcAft>
                <a:spcPts val="0"/>
              </a:spcAft>
              <a:buNone/>
            </a:pPr>
            <a:r>
              <a:rPr lang="en"/>
              <a:t>But do not do the same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result of is not assigned or used to an operand there is no difference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want the operand incremented use the the pre set ++operand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want the original value then increment use the post operand++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precedence is higher when used with other operators but should not be used as it can easily be missed</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76d15048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76d15048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on an operand / variable to store in </a:t>
            </a:r>
            <a:r>
              <a:rPr lang="en"/>
              <a:t>the</a:t>
            </a:r>
            <a:r>
              <a:rPr lang="en"/>
              <a:t> same </a:t>
            </a:r>
            <a:r>
              <a:rPr lang="en"/>
              <a:t>operand</a:t>
            </a:r>
            <a:r>
              <a:rPr lang="en"/>
              <a:t> .variable</a:t>
            </a:r>
            <a:endParaRPr/>
          </a:p>
          <a:p>
            <a:pPr indent="0" lvl="0" marL="0" rtl="0" algn="l">
              <a:spcBef>
                <a:spcPts val="0"/>
              </a:spcBef>
              <a:spcAft>
                <a:spcPts val="0"/>
              </a:spcAft>
              <a:buNone/>
            </a:pPr>
            <a:r>
              <a:rPr lang="en"/>
              <a:t>Can be used with long and short version check above</a:t>
            </a:r>
            <a:endParaRPr/>
          </a:p>
          <a:p>
            <a:pPr indent="0" lvl="0" marL="0" rtl="0" algn="l">
              <a:spcBef>
                <a:spcPts val="0"/>
              </a:spcBef>
              <a:spcAft>
                <a:spcPts val="0"/>
              </a:spcAft>
              <a:buNone/>
            </a:pPr>
            <a:r>
              <a:rPr lang="en"/>
              <a:t>They will have the same precedence as normal assignment operators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a3d6c156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a3d6c156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76d15048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76d15048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 nothing to do with the percentage sign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will give you a </a:t>
            </a:r>
            <a:r>
              <a:rPr b="1" lang="en"/>
              <a:t>remainder</a:t>
            </a:r>
            <a:r>
              <a:rPr lang="en"/>
              <a:t> of what is left after </a:t>
            </a:r>
            <a:r>
              <a:rPr lang="en"/>
              <a:t>dividing it by the second operand.</a:t>
            </a:r>
            <a:r>
              <a:rPr lang="en"/>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76d15048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76d15048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recent addition to the language</a:t>
            </a:r>
            <a:endParaRPr/>
          </a:p>
          <a:p>
            <a:pPr indent="0" lvl="0" marL="0" rtl="0" algn="l">
              <a:spcBef>
                <a:spcPts val="0"/>
              </a:spcBef>
              <a:spcAft>
                <a:spcPts val="0"/>
              </a:spcAft>
              <a:buNone/>
            </a:pPr>
            <a:r>
              <a:rPr lang="en"/>
              <a:t>a ** b is a multiplied by itself b times.</a:t>
            </a:r>
            <a:endParaRPr/>
          </a:p>
          <a:p>
            <a:pPr indent="0" lvl="0" marL="0" rtl="0" algn="l">
              <a:spcBef>
                <a:spcPts val="0"/>
              </a:spcBef>
              <a:spcAft>
                <a:spcPts val="0"/>
              </a:spcAft>
              <a:buNone/>
            </a:pPr>
            <a:r>
              <a:rPr lang="en"/>
              <a:t>Has some cool </a:t>
            </a:r>
            <a:r>
              <a:rPr lang="en"/>
              <a:t>tricks</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79f39d38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79f39d38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79f39d38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79f39d38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77737cd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77737c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79f39d38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79f39d3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2"/>
              </a:buClr>
              <a:buSzPts val="1100"/>
              <a:buFont typeface="Arial"/>
              <a:buNone/>
            </a:pPr>
            <a:r>
              <a:rPr lang="en" sz="1050">
                <a:solidFill>
                  <a:schemeClr val="dk2"/>
                </a:solidFill>
                <a:latin typeface="Consolas"/>
                <a:ea typeface="Consolas"/>
                <a:cs typeface="Consolas"/>
                <a:sym typeface="Consolas"/>
              </a:rPr>
              <a:t>In code, we often need to compare two things together in some way. Previously, with julian, you saw that one equals sign, </a:t>
            </a:r>
            <a:r>
              <a:rPr lang="en" sz="1050">
                <a:solidFill>
                  <a:srgbClr val="800000"/>
                </a:solidFill>
                <a:latin typeface="Consolas"/>
                <a:ea typeface="Consolas"/>
                <a:cs typeface="Consolas"/>
                <a:sym typeface="Consolas"/>
              </a:rPr>
              <a:t>`=`</a:t>
            </a:r>
            <a:r>
              <a:rPr lang="en" sz="1050">
                <a:solidFill>
                  <a:schemeClr val="dk2"/>
                </a:solidFill>
                <a:latin typeface="Consolas"/>
                <a:ea typeface="Consolas"/>
                <a:cs typeface="Consolas"/>
                <a:sym typeface="Consolas"/>
              </a:rPr>
              <a:t>, takes the value on the right hand side, and stores it into the name on the left hand side, called a variable.</a:t>
            </a:r>
            <a:endParaRPr sz="1050">
              <a:solidFill>
                <a:schemeClr val="dk2"/>
              </a:solidFill>
              <a:latin typeface="Consolas"/>
              <a:ea typeface="Consolas"/>
              <a:cs typeface="Consolas"/>
              <a:sym typeface="Consolas"/>
            </a:endParaRPr>
          </a:p>
          <a:p>
            <a:pPr indent="0" lvl="0" marL="0" rtl="0" algn="l">
              <a:lnSpc>
                <a:spcPct val="135714"/>
              </a:lnSpc>
              <a:spcBef>
                <a:spcPts val="0"/>
              </a:spcBef>
              <a:spcAft>
                <a:spcPts val="0"/>
              </a:spcAft>
              <a:buClr>
                <a:schemeClr val="dk2"/>
              </a:buClr>
              <a:buSzPts val="1100"/>
              <a:buFont typeface="Arial"/>
              <a:buNone/>
            </a:pPr>
            <a:r>
              <a:t/>
            </a:r>
            <a:endParaRPr sz="1050">
              <a:solidFill>
                <a:schemeClr val="dk2"/>
              </a:solidFill>
              <a:latin typeface="Consolas"/>
              <a:ea typeface="Consolas"/>
              <a:cs typeface="Consolas"/>
              <a:sym typeface="Consolas"/>
            </a:endParaRPr>
          </a:p>
          <a:p>
            <a:pPr indent="0" lvl="0" marL="0" rtl="0" algn="l">
              <a:lnSpc>
                <a:spcPct val="135714"/>
              </a:lnSpc>
              <a:spcBef>
                <a:spcPts val="0"/>
              </a:spcBef>
              <a:spcAft>
                <a:spcPts val="0"/>
              </a:spcAft>
              <a:buClr>
                <a:schemeClr val="dk2"/>
              </a:buClr>
              <a:buSzPts val="1100"/>
              <a:buFont typeface="Arial"/>
              <a:buNone/>
            </a:pPr>
            <a:r>
              <a:rPr lang="en" sz="1050">
                <a:solidFill>
                  <a:schemeClr val="dk2"/>
                </a:solidFill>
                <a:latin typeface="Consolas"/>
                <a:ea typeface="Consolas"/>
                <a:cs typeface="Consolas"/>
                <a:sym typeface="Consolas"/>
              </a:rPr>
              <a:t>Now if I want to compare two things together, to see if they are equal, I can use two, </a:t>
            </a:r>
            <a:r>
              <a:rPr lang="en" sz="1050">
                <a:solidFill>
                  <a:srgbClr val="800000"/>
                </a:solidFill>
                <a:latin typeface="Consolas"/>
                <a:ea typeface="Consolas"/>
                <a:cs typeface="Consolas"/>
                <a:sym typeface="Consolas"/>
              </a:rPr>
              <a:t>`==`</a:t>
            </a:r>
            <a:r>
              <a:rPr lang="en" sz="1050">
                <a:solidFill>
                  <a:schemeClr val="dk2"/>
                </a:solidFill>
                <a:latin typeface="Consolas"/>
                <a:ea typeface="Consolas"/>
                <a:cs typeface="Consolas"/>
                <a:sym typeface="Consolas"/>
              </a:rPr>
              <a:t>, or three, </a:t>
            </a:r>
            <a:r>
              <a:rPr lang="en" sz="1050">
                <a:solidFill>
                  <a:srgbClr val="800000"/>
                </a:solidFill>
                <a:latin typeface="Consolas"/>
                <a:ea typeface="Consolas"/>
                <a:cs typeface="Consolas"/>
                <a:sym typeface="Consolas"/>
              </a:rPr>
              <a:t>`===`</a:t>
            </a:r>
            <a:r>
              <a:rPr lang="en" sz="1050">
                <a:solidFill>
                  <a:schemeClr val="dk2"/>
                </a:solidFill>
                <a:latin typeface="Consolas"/>
                <a:ea typeface="Consolas"/>
                <a:cs typeface="Consolas"/>
                <a:sym typeface="Consolas"/>
              </a:rPr>
              <a:t>, equals signs.</a:t>
            </a:r>
            <a:endParaRPr sz="1050">
              <a:solidFill>
                <a:schemeClr val="dk2"/>
              </a:solidFill>
              <a:latin typeface="Consolas"/>
              <a:ea typeface="Consolas"/>
              <a:cs typeface="Consolas"/>
              <a:sym typeface="Consolas"/>
            </a:endParaRPr>
          </a:p>
          <a:p>
            <a:pPr indent="0" lvl="0" marL="0" rtl="0" algn="l">
              <a:lnSpc>
                <a:spcPct val="135714"/>
              </a:lnSpc>
              <a:spcBef>
                <a:spcPts val="0"/>
              </a:spcBef>
              <a:spcAft>
                <a:spcPts val="0"/>
              </a:spcAft>
              <a:buClr>
                <a:schemeClr val="dk2"/>
              </a:buClr>
              <a:buSzPts val="1100"/>
              <a:buFont typeface="Arial"/>
              <a:buNone/>
            </a:pPr>
            <a:r>
              <a:t/>
            </a:r>
            <a:endParaRPr sz="1050">
              <a:solidFill>
                <a:schemeClr val="dk2"/>
              </a:solidFill>
              <a:latin typeface="Consolas"/>
              <a:ea typeface="Consolas"/>
              <a:cs typeface="Consolas"/>
              <a:sym typeface="Consolas"/>
            </a:endParaRPr>
          </a:p>
          <a:p>
            <a:pPr indent="0" lvl="0" marL="0" rtl="0" algn="l">
              <a:lnSpc>
                <a:spcPct val="135714"/>
              </a:lnSpc>
              <a:spcBef>
                <a:spcPts val="0"/>
              </a:spcBef>
              <a:spcAft>
                <a:spcPts val="0"/>
              </a:spcAft>
              <a:buClr>
                <a:schemeClr val="dk2"/>
              </a:buClr>
              <a:buSzPts val="1100"/>
              <a:buFont typeface="Arial"/>
              <a:buNone/>
            </a:pPr>
            <a:r>
              <a:rPr lang="en" sz="1050">
                <a:solidFill>
                  <a:schemeClr val="dk2"/>
                </a:solidFill>
                <a:latin typeface="Consolas"/>
                <a:ea typeface="Consolas"/>
                <a:cs typeface="Consolas"/>
                <a:sym typeface="Consolas"/>
              </a:rPr>
              <a:t>These are called </a:t>
            </a:r>
            <a:r>
              <a:rPr i="1" lang="en" sz="1050">
                <a:solidFill>
                  <a:schemeClr val="dk2"/>
                </a:solidFill>
                <a:latin typeface="Consolas"/>
                <a:ea typeface="Consolas"/>
                <a:cs typeface="Consolas"/>
                <a:sym typeface="Consolas"/>
              </a:rPr>
              <a:t>*Comparison operators*</a:t>
            </a:r>
            <a:endParaRPr i="1" sz="1050">
              <a:solidFill>
                <a:schemeClr val="dk2"/>
              </a:solidFill>
              <a:latin typeface="Consolas"/>
              <a:ea typeface="Consolas"/>
              <a:cs typeface="Consolas"/>
              <a:sym typeface="Consolas"/>
            </a:endParaRPr>
          </a:p>
          <a:p>
            <a:pPr indent="0" lvl="0" marL="0" rtl="0" algn="l">
              <a:spcBef>
                <a:spcPts val="0"/>
              </a:spcBef>
              <a:spcAft>
                <a:spcPts val="0"/>
              </a:spcAft>
              <a:buClr>
                <a:schemeClr val="dk2"/>
              </a:buClr>
              <a:buSzPts val="1100"/>
              <a:buFont typeface="Arial"/>
              <a:buNone/>
            </a:pPr>
            <a:br>
              <a:rPr lang="en">
                <a:solidFill>
                  <a:schemeClr val="dk2"/>
                </a:solidFill>
              </a:rPr>
            </a:br>
            <a:r>
              <a:rPr lang="en" sz="1050">
                <a:solidFill>
                  <a:schemeClr val="dk2"/>
                </a:solidFill>
                <a:latin typeface="Consolas"/>
                <a:ea typeface="Consolas"/>
                <a:cs typeface="Consolas"/>
                <a:sym typeface="Consolas"/>
              </a:rPr>
              <a:t>When I do this, it will return us a </a:t>
            </a:r>
            <a:r>
              <a:rPr lang="en" sz="1050">
                <a:solidFill>
                  <a:srgbClr val="800000"/>
                </a:solidFill>
                <a:latin typeface="Consolas"/>
                <a:ea typeface="Consolas"/>
                <a:cs typeface="Consolas"/>
                <a:sym typeface="Consolas"/>
              </a:rPr>
              <a:t>`boolean`</a:t>
            </a:r>
            <a:r>
              <a:rPr lang="en" sz="1050">
                <a:solidFill>
                  <a:schemeClr val="dk2"/>
                </a:solidFill>
                <a:latin typeface="Consolas"/>
                <a:ea typeface="Consolas"/>
                <a:cs typeface="Consolas"/>
                <a:sym typeface="Consolas"/>
              </a:rPr>
              <a:t> value. This just means a yes or no, but in code we talk about "true" or "false".</a:t>
            </a:r>
            <a:endParaRPr sz="1050">
              <a:solidFill>
                <a:schemeClr val="dk2"/>
              </a:solidFill>
              <a:latin typeface="Consolas"/>
              <a:ea typeface="Consolas"/>
              <a:cs typeface="Consolas"/>
              <a:sym typeface="Consolas"/>
            </a:endParaRPr>
          </a:p>
          <a:p>
            <a:pPr indent="0" lvl="0" marL="0" rtl="0" algn="l">
              <a:lnSpc>
                <a:spcPct val="135714"/>
              </a:lnSpc>
              <a:spcBef>
                <a:spcPts val="0"/>
              </a:spcBef>
              <a:spcAft>
                <a:spcPts val="0"/>
              </a:spcAft>
              <a:buClr>
                <a:schemeClr val="dk2"/>
              </a:buClr>
              <a:buSzPts val="1100"/>
              <a:buFont typeface="Arial"/>
              <a:buNone/>
            </a:pPr>
            <a:r>
              <a:t/>
            </a:r>
            <a:endParaRPr sz="1050">
              <a:solidFill>
                <a:schemeClr val="dk2"/>
              </a:solidFill>
              <a:latin typeface="Consolas"/>
              <a:ea typeface="Consolas"/>
              <a:cs typeface="Consolas"/>
              <a:sym typeface="Consolas"/>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None/>
            </a:pPr>
            <a:br>
              <a:rPr lang="en">
                <a:solidFill>
                  <a:schemeClr val="dk2"/>
                </a:solidFill>
              </a:rPr>
            </a:br>
            <a:r>
              <a:rPr lang="en">
                <a:solidFill>
                  <a:schemeClr val="dk2"/>
                </a:solidFill>
              </a:rPr>
              <a:t>“Console.log” is a *function*, which grant will cover later in more detail. For now, all we need to know is that it will allow us to see the text appear in our console in the browser.</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79f39d38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79f39d38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50">
                <a:solidFill>
                  <a:schemeClr val="dk2"/>
                </a:solidFill>
                <a:latin typeface="Ubuntu"/>
                <a:ea typeface="Ubuntu"/>
                <a:cs typeface="Ubuntu"/>
                <a:sym typeface="Ubuntu"/>
              </a:rPr>
              <a:t>Another Example:</a:t>
            </a:r>
            <a:endParaRPr sz="1050">
              <a:solidFill>
                <a:schemeClr val="dk2"/>
              </a:solidFill>
              <a:latin typeface="Ubuntu"/>
              <a:ea typeface="Ubuntu"/>
              <a:cs typeface="Ubuntu"/>
              <a:sym typeface="Ubuntu"/>
            </a:endParaRPr>
          </a:p>
          <a:p>
            <a:pPr indent="0" lvl="0" marL="0" rtl="0" algn="l">
              <a:spcBef>
                <a:spcPts val="0"/>
              </a:spcBef>
              <a:spcAft>
                <a:spcPts val="0"/>
              </a:spcAft>
              <a:buNone/>
            </a:pPr>
            <a:r>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rgbClr val="0000FF"/>
                </a:solidFill>
                <a:latin typeface="Consolas"/>
                <a:ea typeface="Consolas"/>
                <a:cs typeface="Consolas"/>
                <a:sym typeface="Consolas"/>
              </a:rPr>
              <a:t>if</a:t>
            </a:r>
            <a:r>
              <a:rPr lang="en" sz="1050">
                <a:solidFill>
                  <a:schemeClr val="dk2"/>
                </a:solidFill>
                <a:latin typeface="Consolas"/>
                <a:ea typeface="Consolas"/>
                <a:cs typeface="Consolas"/>
                <a:sym typeface="Consolas"/>
              </a:rPr>
              <a:t>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2</a:t>
            </a:r>
            <a:r>
              <a:rPr lang="en" sz="1050">
                <a:solidFill>
                  <a:schemeClr val="dk2"/>
                </a:solidFill>
                <a:latin typeface="Consolas"/>
                <a:ea typeface="Consolas"/>
                <a:cs typeface="Consolas"/>
                <a:sym typeface="Consolas"/>
              </a:rPr>
              <a:t>)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chemeClr val="dk2"/>
                </a:solidFill>
                <a:latin typeface="Consolas"/>
                <a:ea typeface="Consolas"/>
                <a:cs typeface="Consolas"/>
                <a:sym typeface="Consolas"/>
              </a:rPr>
              <a:t>    </a:t>
            </a:r>
            <a:r>
              <a:rPr lang="en" sz="1050">
                <a:solidFill>
                  <a:srgbClr val="0000FF"/>
                </a:solidFill>
                <a:latin typeface="Consolas"/>
                <a:ea typeface="Consolas"/>
                <a:cs typeface="Consolas"/>
                <a:sym typeface="Consolas"/>
              </a:rPr>
              <a:t>console</a:t>
            </a:r>
            <a:r>
              <a:rPr lang="en" sz="1050">
                <a:solidFill>
                  <a:schemeClr val="dk2"/>
                </a:solidFill>
                <a:latin typeface="Consolas"/>
                <a:ea typeface="Consolas"/>
                <a:cs typeface="Consolas"/>
                <a:sym typeface="Consolas"/>
              </a:rPr>
              <a:t>.log(</a:t>
            </a:r>
            <a:r>
              <a:rPr lang="en" sz="1050">
                <a:solidFill>
                  <a:srgbClr val="A31515"/>
                </a:solidFill>
                <a:latin typeface="Consolas"/>
                <a:ea typeface="Consolas"/>
                <a:cs typeface="Consolas"/>
                <a:sym typeface="Consolas"/>
              </a:rPr>
              <a:t>"Math works!"</a:t>
            </a: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152400" marR="152400" rtl="0" algn="l">
              <a:lnSpc>
                <a:spcPct val="115000"/>
              </a:lnSpc>
              <a:spcBef>
                <a:spcPts val="0"/>
              </a:spcBef>
              <a:spcAft>
                <a:spcPts val="0"/>
              </a:spcAft>
              <a:buClr>
                <a:schemeClr val="dk2"/>
              </a:buClr>
              <a:buSzPts val="1100"/>
              <a:buFont typeface="Arial"/>
              <a:buNone/>
            </a:pP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79f39d38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79f39d38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50">
                <a:solidFill>
                  <a:schemeClr val="dk2"/>
                </a:solidFill>
                <a:latin typeface="Ubuntu"/>
                <a:ea typeface="Ubuntu"/>
                <a:cs typeface="Ubuntu"/>
                <a:sym typeface="Ubuntu"/>
              </a:rPr>
              <a:t>Another Example:</a:t>
            </a:r>
            <a:endParaRPr sz="1050">
              <a:solidFill>
                <a:schemeClr val="dk2"/>
              </a:solidFill>
              <a:latin typeface="Ubuntu"/>
              <a:ea typeface="Ubuntu"/>
              <a:cs typeface="Ubuntu"/>
              <a:sym typeface="Ubuntu"/>
            </a:endParaRPr>
          </a:p>
          <a:p>
            <a:pPr indent="0" lvl="0" marL="0" rtl="0" algn="l">
              <a:spcBef>
                <a:spcPts val="0"/>
              </a:spcBef>
              <a:spcAft>
                <a:spcPts val="0"/>
              </a:spcAft>
              <a:buNone/>
            </a:pPr>
            <a:r>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rgbClr val="0000FF"/>
                </a:solidFill>
                <a:latin typeface="Consolas"/>
                <a:ea typeface="Consolas"/>
                <a:cs typeface="Consolas"/>
                <a:sym typeface="Consolas"/>
              </a:rPr>
              <a:t>if</a:t>
            </a:r>
            <a:r>
              <a:rPr lang="en" sz="1050">
                <a:solidFill>
                  <a:schemeClr val="dk2"/>
                </a:solidFill>
                <a:latin typeface="Consolas"/>
                <a:ea typeface="Consolas"/>
                <a:cs typeface="Consolas"/>
                <a:sym typeface="Consolas"/>
              </a:rPr>
              <a:t>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2</a:t>
            </a:r>
            <a:r>
              <a:rPr lang="en" sz="1050">
                <a:solidFill>
                  <a:schemeClr val="dk2"/>
                </a:solidFill>
                <a:latin typeface="Consolas"/>
                <a:ea typeface="Consolas"/>
                <a:cs typeface="Consolas"/>
                <a:sym typeface="Consolas"/>
              </a:rPr>
              <a:t>)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chemeClr val="dk2"/>
                </a:solidFill>
                <a:latin typeface="Consolas"/>
                <a:ea typeface="Consolas"/>
                <a:cs typeface="Consolas"/>
                <a:sym typeface="Consolas"/>
              </a:rPr>
              <a:t>    </a:t>
            </a:r>
            <a:r>
              <a:rPr lang="en" sz="1050">
                <a:solidFill>
                  <a:srgbClr val="0000FF"/>
                </a:solidFill>
                <a:latin typeface="Consolas"/>
                <a:ea typeface="Consolas"/>
                <a:cs typeface="Consolas"/>
                <a:sym typeface="Consolas"/>
              </a:rPr>
              <a:t>console</a:t>
            </a:r>
            <a:r>
              <a:rPr lang="en" sz="1050">
                <a:solidFill>
                  <a:schemeClr val="dk2"/>
                </a:solidFill>
                <a:latin typeface="Consolas"/>
                <a:ea typeface="Consolas"/>
                <a:cs typeface="Consolas"/>
                <a:sym typeface="Consolas"/>
              </a:rPr>
              <a:t>.log(</a:t>
            </a:r>
            <a:r>
              <a:rPr lang="en" sz="1050">
                <a:solidFill>
                  <a:srgbClr val="A31515"/>
                </a:solidFill>
                <a:latin typeface="Consolas"/>
                <a:ea typeface="Consolas"/>
                <a:cs typeface="Consolas"/>
                <a:sym typeface="Consolas"/>
              </a:rPr>
              <a:t>"Math works!"</a:t>
            </a: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152400" marR="152400" rtl="0" algn="l">
              <a:lnSpc>
                <a:spcPct val="115000"/>
              </a:lnSpc>
              <a:spcBef>
                <a:spcPts val="0"/>
              </a:spcBef>
              <a:spcAft>
                <a:spcPts val="0"/>
              </a:spcAft>
              <a:buClr>
                <a:schemeClr val="dk2"/>
              </a:buClr>
              <a:buSzPts val="1100"/>
              <a:buFont typeface="Arial"/>
              <a:buNone/>
            </a:pP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79f39d38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79f39d38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50">
                <a:solidFill>
                  <a:schemeClr val="dk2"/>
                </a:solidFill>
                <a:latin typeface="Ubuntu"/>
                <a:ea typeface="Ubuntu"/>
                <a:cs typeface="Ubuntu"/>
                <a:sym typeface="Ubuntu"/>
              </a:rPr>
              <a:t>Another Example:</a:t>
            </a:r>
            <a:endParaRPr sz="1050">
              <a:solidFill>
                <a:schemeClr val="dk2"/>
              </a:solidFill>
              <a:latin typeface="Ubuntu"/>
              <a:ea typeface="Ubuntu"/>
              <a:cs typeface="Ubuntu"/>
              <a:sym typeface="Ubuntu"/>
            </a:endParaRPr>
          </a:p>
          <a:p>
            <a:pPr indent="0" lvl="0" marL="0" rtl="0" algn="l">
              <a:spcBef>
                <a:spcPts val="0"/>
              </a:spcBef>
              <a:spcAft>
                <a:spcPts val="0"/>
              </a:spcAft>
              <a:buNone/>
            </a:pPr>
            <a:r>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rgbClr val="0000FF"/>
                </a:solidFill>
                <a:latin typeface="Consolas"/>
                <a:ea typeface="Consolas"/>
                <a:cs typeface="Consolas"/>
                <a:sym typeface="Consolas"/>
              </a:rPr>
              <a:t>if</a:t>
            </a:r>
            <a:r>
              <a:rPr lang="en" sz="1050">
                <a:solidFill>
                  <a:schemeClr val="dk2"/>
                </a:solidFill>
                <a:latin typeface="Consolas"/>
                <a:ea typeface="Consolas"/>
                <a:cs typeface="Consolas"/>
                <a:sym typeface="Consolas"/>
              </a:rPr>
              <a:t>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2</a:t>
            </a:r>
            <a:r>
              <a:rPr lang="en" sz="1050">
                <a:solidFill>
                  <a:schemeClr val="dk2"/>
                </a:solidFill>
                <a:latin typeface="Consolas"/>
                <a:ea typeface="Consolas"/>
                <a:cs typeface="Consolas"/>
                <a:sym typeface="Consolas"/>
              </a:rPr>
              <a:t>)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chemeClr val="dk2"/>
                </a:solidFill>
                <a:latin typeface="Consolas"/>
                <a:ea typeface="Consolas"/>
                <a:cs typeface="Consolas"/>
                <a:sym typeface="Consolas"/>
              </a:rPr>
              <a:t>    </a:t>
            </a:r>
            <a:r>
              <a:rPr lang="en" sz="1050">
                <a:solidFill>
                  <a:srgbClr val="0000FF"/>
                </a:solidFill>
                <a:latin typeface="Consolas"/>
                <a:ea typeface="Consolas"/>
                <a:cs typeface="Consolas"/>
                <a:sym typeface="Consolas"/>
              </a:rPr>
              <a:t>console</a:t>
            </a:r>
            <a:r>
              <a:rPr lang="en" sz="1050">
                <a:solidFill>
                  <a:schemeClr val="dk2"/>
                </a:solidFill>
                <a:latin typeface="Consolas"/>
                <a:ea typeface="Consolas"/>
                <a:cs typeface="Consolas"/>
                <a:sym typeface="Consolas"/>
              </a:rPr>
              <a:t>.log(</a:t>
            </a:r>
            <a:r>
              <a:rPr lang="en" sz="1050">
                <a:solidFill>
                  <a:srgbClr val="A31515"/>
                </a:solidFill>
                <a:latin typeface="Consolas"/>
                <a:ea typeface="Consolas"/>
                <a:cs typeface="Consolas"/>
                <a:sym typeface="Consolas"/>
              </a:rPr>
              <a:t>"Math works!"</a:t>
            </a: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152400" marR="152400" rtl="0" algn="l">
              <a:lnSpc>
                <a:spcPct val="115000"/>
              </a:lnSpc>
              <a:spcBef>
                <a:spcPts val="0"/>
              </a:spcBef>
              <a:spcAft>
                <a:spcPts val="0"/>
              </a:spcAft>
              <a:buClr>
                <a:schemeClr val="dk2"/>
              </a:buClr>
              <a:buSzPts val="1100"/>
              <a:buFont typeface="Arial"/>
              <a:buNone/>
            </a:pP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79f39d38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79f39d38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50">
                <a:solidFill>
                  <a:schemeClr val="dk2"/>
                </a:solidFill>
                <a:latin typeface="Ubuntu"/>
                <a:ea typeface="Ubuntu"/>
                <a:cs typeface="Ubuntu"/>
                <a:sym typeface="Ubuntu"/>
              </a:rPr>
              <a:t>Another Example:</a:t>
            </a:r>
            <a:endParaRPr sz="1050">
              <a:solidFill>
                <a:schemeClr val="dk2"/>
              </a:solidFill>
              <a:latin typeface="Ubuntu"/>
              <a:ea typeface="Ubuntu"/>
              <a:cs typeface="Ubuntu"/>
              <a:sym typeface="Ubuntu"/>
            </a:endParaRPr>
          </a:p>
          <a:p>
            <a:pPr indent="0" lvl="0" marL="0" rtl="0" algn="l">
              <a:spcBef>
                <a:spcPts val="0"/>
              </a:spcBef>
              <a:spcAft>
                <a:spcPts val="0"/>
              </a:spcAft>
              <a:buNone/>
            </a:pPr>
            <a:r>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rgbClr val="0000FF"/>
                </a:solidFill>
                <a:latin typeface="Consolas"/>
                <a:ea typeface="Consolas"/>
                <a:cs typeface="Consolas"/>
                <a:sym typeface="Consolas"/>
              </a:rPr>
              <a:t>if</a:t>
            </a:r>
            <a:r>
              <a:rPr lang="en" sz="1050">
                <a:solidFill>
                  <a:schemeClr val="dk2"/>
                </a:solidFill>
                <a:latin typeface="Consolas"/>
                <a:ea typeface="Consolas"/>
                <a:cs typeface="Consolas"/>
                <a:sym typeface="Consolas"/>
              </a:rPr>
              <a:t>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2</a:t>
            </a:r>
            <a:r>
              <a:rPr lang="en" sz="1050">
                <a:solidFill>
                  <a:schemeClr val="dk2"/>
                </a:solidFill>
                <a:latin typeface="Consolas"/>
                <a:ea typeface="Consolas"/>
                <a:cs typeface="Consolas"/>
                <a:sym typeface="Consolas"/>
              </a:rPr>
              <a:t>)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chemeClr val="dk2"/>
                </a:solidFill>
                <a:latin typeface="Consolas"/>
                <a:ea typeface="Consolas"/>
                <a:cs typeface="Consolas"/>
                <a:sym typeface="Consolas"/>
              </a:rPr>
              <a:t>    </a:t>
            </a:r>
            <a:r>
              <a:rPr lang="en" sz="1050">
                <a:solidFill>
                  <a:srgbClr val="0000FF"/>
                </a:solidFill>
                <a:latin typeface="Consolas"/>
                <a:ea typeface="Consolas"/>
                <a:cs typeface="Consolas"/>
                <a:sym typeface="Consolas"/>
              </a:rPr>
              <a:t>console</a:t>
            </a:r>
            <a:r>
              <a:rPr lang="en" sz="1050">
                <a:solidFill>
                  <a:schemeClr val="dk2"/>
                </a:solidFill>
                <a:latin typeface="Consolas"/>
                <a:ea typeface="Consolas"/>
                <a:cs typeface="Consolas"/>
                <a:sym typeface="Consolas"/>
              </a:rPr>
              <a:t>.log(</a:t>
            </a:r>
            <a:r>
              <a:rPr lang="en" sz="1050">
                <a:solidFill>
                  <a:srgbClr val="A31515"/>
                </a:solidFill>
                <a:latin typeface="Consolas"/>
                <a:ea typeface="Consolas"/>
                <a:cs typeface="Consolas"/>
                <a:sym typeface="Consolas"/>
              </a:rPr>
              <a:t>"Math works!"</a:t>
            </a: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152400" marR="152400" rtl="0" algn="l">
              <a:lnSpc>
                <a:spcPct val="115000"/>
              </a:lnSpc>
              <a:spcBef>
                <a:spcPts val="0"/>
              </a:spcBef>
              <a:spcAft>
                <a:spcPts val="0"/>
              </a:spcAft>
              <a:buClr>
                <a:schemeClr val="dk2"/>
              </a:buClr>
              <a:buSzPts val="1100"/>
              <a:buFont typeface="Arial"/>
              <a:buNone/>
            </a:pP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76d15048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76d15048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771ac8f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771ac8f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"Conditonals" are simply just decisions. When the code gets to a certain point, and needs to decide between doing two different things.</a:t>
            </a:r>
            <a:endParaRPr/>
          </a:p>
          <a:p>
            <a:pPr indent="0" lvl="0" marL="0" rtl="0" algn="l">
              <a:spcBef>
                <a:spcPts val="0"/>
              </a:spcBef>
              <a:spcAft>
                <a:spcPts val="0"/>
              </a:spcAft>
              <a:buClr>
                <a:schemeClr val="dk2"/>
              </a:buClr>
              <a:buSzPts val="1100"/>
              <a:buFont typeface="Arial"/>
              <a:buNone/>
            </a:pPr>
            <a:r>
              <a:rPr lang="en"/>
              <a:t>Real world examples: If I am given work during the week, I will do my work. If I am given work during the weekend, I will not do my work until monday.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In Code, we use conditionals to allow our code to make decisions based on things that happen.</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771ac8f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771ac8f3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"Conditonals" are simply just decisions. When the code gets to a certain point, and needs to decide between doing two different things.</a:t>
            </a:r>
            <a:endParaRPr/>
          </a:p>
          <a:p>
            <a:pPr indent="0" lvl="0" marL="0" rtl="0" algn="l">
              <a:spcBef>
                <a:spcPts val="0"/>
              </a:spcBef>
              <a:spcAft>
                <a:spcPts val="0"/>
              </a:spcAft>
              <a:buNone/>
            </a:pPr>
            <a:r>
              <a:rPr lang="en"/>
              <a:t>Real world examples: If I am given work during the week, I will do my work. If I am given work during the weekend, I will not do my work until monday.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Code, we use conditionals to allow our code to make decisions based on things that happen.</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771ac8f3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771ac8f3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The 'If' statement always follows the simple structure of "if this thing is true, then do that thing".</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We start by writing the word 'if', followed by opening brackets. Then, we put anything that will equal true, inside the brackets.</a:t>
            </a:r>
            <a:endParaRPr>
              <a:solidFill>
                <a:schemeClr val="dk2"/>
              </a:solidFill>
            </a:endParaRPr>
          </a:p>
          <a:p>
            <a:pPr indent="0" lvl="0" marL="0" rtl="0" algn="l">
              <a:spcBef>
                <a:spcPts val="0"/>
              </a:spcBef>
              <a:spcAft>
                <a:spcPts val="0"/>
              </a:spcAft>
              <a:buNone/>
            </a:pPr>
            <a:br>
              <a:rPr lang="en">
                <a:solidFill>
                  <a:schemeClr val="dk2"/>
                </a:solidFill>
              </a:rPr>
            </a:br>
            <a:r>
              <a:rPr lang="en">
                <a:solidFill>
                  <a:schemeClr val="dk2"/>
                </a:solidFill>
              </a:rPr>
              <a:t>“Console.log” is a *function*, which grant will cover later in more detail. For now, all we need to know is that it will allow us to see the text appear in our console in the browser.</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771ac8f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771ac8f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50">
                <a:solidFill>
                  <a:schemeClr val="dk2"/>
                </a:solidFill>
                <a:latin typeface="Ubuntu"/>
                <a:ea typeface="Ubuntu"/>
                <a:cs typeface="Ubuntu"/>
                <a:sym typeface="Ubuntu"/>
              </a:rPr>
              <a:t>Another Example:</a:t>
            </a:r>
            <a:endParaRPr sz="1050">
              <a:solidFill>
                <a:schemeClr val="dk2"/>
              </a:solidFill>
              <a:latin typeface="Ubuntu"/>
              <a:ea typeface="Ubuntu"/>
              <a:cs typeface="Ubuntu"/>
              <a:sym typeface="Ubuntu"/>
            </a:endParaRPr>
          </a:p>
          <a:p>
            <a:pPr indent="0" lvl="0" marL="0" rtl="0" algn="l">
              <a:spcBef>
                <a:spcPts val="0"/>
              </a:spcBef>
              <a:spcAft>
                <a:spcPts val="0"/>
              </a:spcAft>
              <a:buNone/>
            </a:pPr>
            <a:r>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rgbClr val="0000FF"/>
                </a:solidFill>
                <a:latin typeface="Consolas"/>
                <a:ea typeface="Consolas"/>
                <a:cs typeface="Consolas"/>
                <a:sym typeface="Consolas"/>
              </a:rPr>
              <a:t>if</a:t>
            </a:r>
            <a:r>
              <a:rPr lang="en" sz="1050">
                <a:solidFill>
                  <a:schemeClr val="dk2"/>
                </a:solidFill>
                <a:latin typeface="Consolas"/>
                <a:ea typeface="Consolas"/>
                <a:cs typeface="Consolas"/>
                <a:sym typeface="Consolas"/>
              </a:rPr>
              <a:t>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1</a:t>
            </a:r>
            <a:r>
              <a:rPr lang="en" sz="1050">
                <a:solidFill>
                  <a:schemeClr val="dk2"/>
                </a:solidFill>
                <a:latin typeface="Consolas"/>
                <a:ea typeface="Consolas"/>
                <a:cs typeface="Consolas"/>
                <a:sym typeface="Consolas"/>
              </a:rPr>
              <a:t>) === </a:t>
            </a:r>
            <a:r>
              <a:rPr lang="en" sz="1050">
                <a:solidFill>
                  <a:srgbClr val="B8D7A3"/>
                </a:solidFill>
                <a:latin typeface="Consolas"/>
                <a:ea typeface="Consolas"/>
                <a:cs typeface="Consolas"/>
                <a:sym typeface="Consolas"/>
              </a:rPr>
              <a:t>2</a:t>
            </a:r>
            <a:r>
              <a:rPr lang="en" sz="1050">
                <a:solidFill>
                  <a:schemeClr val="dk2"/>
                </a:solidFill>
                <a:latin typeface="Consolas"/>
                <a:ea typeface="Consolas"/>
                <a:cs typeface="Consolas"/>
                <a:sym typeface="Consolas"/>
              </a:rPr>
              <a:t>) {</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rPr lang="en" sz="1050">
                <a:solidFill>
                  <a:schemeClr val="dk2"/>
                </a:solidFill>
                <a:latin typeface="Consolas"/>
                <a:ea typeface="Consolas"/>
                <a:cs typeface="Consolas"/>
                <a:sym typeface="Consolas"/>
              </a:rPr>
              <a:t>    </a:t>
            </a:r>
            <a:r>
              <a:rPr lang="en" sz="1050">
                <a:solidFill>
                  <a:srgbClr val="0000FF"/>
                </a:solidFill>
                <a:latin typeface="Consolas"/>
                <a:ea typeface="Consolas"/>
                <a:cs typeface="Consolas"/>
                <a:sym typeface="Consolas"/>
              </a:rPr>
              <a:t>console</a:t>
            </a:r>
            <a:r>
              <a:rPr lang="en" sz="1050">
                <a:solidFill>
                  <a:schemeClr val="dk2"/>
                </a:solidFill>
                <a:latin typeface="Consolas"/>
                <a:ea typeface="Consolas"/>
                <a:cs typeface="Consolas"/>
                <a:sym typeface="Consolas"/>
              </a:rPr>
              <a:t>.log(</a:t>
            </a:r>
            <a:r>
              <a:rPr lang="en" sz="1050">
                <a:solidFill>
                  <a:srgbClr val="A31515"/>
                </a:solidFill>
                <a:latin typeface="Consolas"/>
                <a:ea typeface="Consolas"/>
                <a:cs typeface="Consolas"/>
                <a:sym typeface="Consolas"/>
              </a:rPr>
              <a:t>"Math works!"</a:t>
            </a: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152400" marR="152400" rtl="0" algn="l">
              <a:lnSpc>
                <a:spcPct val="115000"/>
              </a:lnSpc>
              <a:spcBef>
                <a:spcPts val="0"/>
              </a:spcBef>
              <a:spcAft>
                <a:spcPts val="0"/>
              </a:spcAft>
              <a:buClr>
                <a:schemeClr val="dk2"/>
              </a:buClr>
              <a:buSzPts val="1100"/>
              <a:buFont typeface="Arial"/>
              <a:buNone/>
            </a:pPr>
            <a:r>
              <a:rPr lang="en" sz="1050">
                <a:solidFill>
                  <a:schemeClr val="dk2"/>
                </a:solidFill>
                <a:latin typeface="Consolas"/>
                <a:ea typeface="Consolas"/>
                <a:cs typeface="Consolas"/>
                <a:sym typeface="Consolas"/>
              </a:rPr>
              <a:t>}</a:t>
            </a:r>
            <a:endParaRPr sz="1050">
              <a:solidFill>
                <a:schemeClr val="dk2"/>
              </a:solidFill>
              <a:latin typeface="Consolas"/>
              <a:ea typeface="Consolas"/>
              <a:cs typeface="Consolas"/>
              <a:sym typeface="Consolas"/>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9f0e4e8d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9f0e4e8d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Studio Code 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Web Browser of choice - Web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.HTML and .JS files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771ac8f3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771ac8f3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What happens when there isn't one choice in the situation? What if, I'm hungry, then I eat, but if not, then I go for a jog?</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Well, JavaScript gives us the **else** statement to use for these situations.</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It must always be used after an if statement, and will happen *whenever the if statement doesn't*</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771ac8f3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771ac8f3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79f39d38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79f39d38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79f39d3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79f39d3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771ac8f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771ac8f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2"/>
              </a:buClr>
              <a:buSzPts val="1100"/>
              <a:buFont typeface="Arial"/>
              <a:buNone/>
            </a:pPr>
            <a:r>
              <a:rPr lang="en" sz="1300">
                <a:solidFill>
                  <a:schemeClr val="dk2"/>
                </a:solidFill>
                <a:latin typeface="Ubuntu"/>
                <a:ea typeface="Ubuntu"/>
                <a:cs typeface="Ubuntu"/>
                <a:sym typeface="Ubuntu"/>
              </a:rPr>
              <a:t>Else If</a:t>
            </a:r>
            <a:endParaRPr sz="1300">
              <a:solidFill>
                <a:schemeClr val="dk2"/>
              </a:solidFill>
              <a:latin typeface="Ubuntu"/>
              <a:ea typeface="Ubuntu"/>
              <a:cs typeface="Ubuntu"/>
              <a:sym typeface="Ubuntu"/>
            </a:endParaRPr>
          </a:p>
          <a:p>
            <a:pPr indent="0" lvl="0" marL="0" rtl="0" algn="l">
              <a:lnSpc>
                <a:spcPct val="115000"/>
              </a:lnSpc>
              <a:spcBef>
                <a:spcPts val="400"/>
              </a:spcBef>
              <a:spcAft>
                <a:spcPts val="0"/>
              </a:spcAft>
              <a:buClr>
                <a:schemeClr val="dk2"/>
              </a:buClr>
              <a:buSzPts val="1100"/>
              <a:buFont typeface="Arial"/>
              <a:buNone/>
            </a:pPr>
            <a:r>
              <a:rPr lang="en" sz="1050">
                <a:solidFill>
                  <a:schemeClr val="dk2"/>
                </a:solidFill>
                <a:latin typeface="Ubuntu"/>
                <a:ea typeface="Ubuntu"/>
                <a:cs typeface="Ubuntu"/>
                <a:sym typeface="Ubuntu"/>
              </a:rPr>
              <a:t>Else is a nice way to do a "default" action, that is, if there is something I specifically want to do when something else is true.</a:t>
            </a:r>
            <a:endParaRPr sz="1050">
              <a:solidFill>
                <a:schemeClr val="dk2"/>
              </a:solidFill>
              <a:latin typeface="Ubuntu"/>
              <a:ea typeface="Ubuntu"/>
              <a:cs typeface="Ubuntu"/>
              <a:sym typeface="Ubuntu"/>
            </a:endParaRPr>
          </a:p>
          <a:p>
            <a:pPr indent="0" lvl="0" marL="0" rtl="0" algn="l">
              <a:spcBef>
                <a:spcPts val="0"/>
              </a:spcBef>
              <a:spcAft>
                <a:spcPts val="0"/>
              </a:spcAft>
              <a:buClr>
                <a:schemeClr val="dk2"/>
              </a:buClr>
              <a:buSzPts val="1100"/>
              <a:buFont typeface="Arial"/>
              <a:buNone/>
            </a:pPr>
            <a:r>
              <a:rPr lang="en" sz="1050">
                <a:solidFill>
                  <a:schemeClr val="dk2"/>
                </a:solidFill>
                <a:latin typeface="Ubuntu"/>
                <a:ea typeface="Ubuntu"/>
                <a:cs typeface="Ubuntu"/>
                <a:sym typeface="Ubuntu"/>
              </a:rPr>
              <a:t>However, What if I want to check multiple different things at once?</a:t>
            </a:r>
            <a:endParaRPr sz="1050">
              <a:solidFill>
                <a:schemeClr val="dk2"/>
              </a:solidFill>
              <a:latin typeface="Ubuntu"/>
              <a:ea typeface="Ubuntu"/>
              <a:cs typeface="Ubuntu"/>
              <a:sym typeface="Ubuntu"/>
            </a:endParaRPr>
          </a:p>
          <a:p>
            <a:pPr indent="0" lvl="0" marL="0" rtl="0" algn="l">
              <a:spcBef>
                <a:spcPts val="0"/>
              </a:spcBef>
              <a:spcAft>
                <a:spcPts val="0"/>
              </a:spcAft>
              <a:buClr>
                <a:schemeClr val="dk2"/>
              </a:buClr>
              <a:buSzPts val="1100"/>
              <a:buFont typeface="Arial"/>
              <a:buNone/>
            </a:pPr>
            <a:r>
              <a:rPr lang="en" sz="1050">
                <a:solidFill>
                  <a:schemeClr val="dk2"/>
                </a:solidFill>
                <a:latin typeface="Ubuntu"/>
                <a:ea typeface="Ubuntu"/>
                <a:cs typeface="Ubuntu"/>
                <a:sym typeface="Ubuntu"/>
              </a:rPr>
              <a:t>Well, we can put the If/else together with more if statements.</a:t>
            </a:r>
            <a:endParaRPr sz="1050">
              <a:solidFill>
                <a:schemeClr val="dk2"/>
              </a:solidFill>
              <a:latin typeface="Ubuntu"/>
              <a:ea typeface="Ubuntu"/>
              <a:cs typeface="Ubuntu"/>
              <a:sym typeface="Ubuntu"/>
            </a:endParaRPr>
          </a:p>
          <a:p>
            <a:pPr indent="0" lvl="0" marL="0" rtl="0" algn="l">
              <a:spcBef>
                <a:spcPts val="0"/>
              </a:spcBef>
              <a:spcAft>
                <a:spcPts val="0"/>
              </a:spcAft>
              <a:buNone/>
            </a:pPr>
            <a:r>
              <a:t/>
            </a:r>
            <a:endParaRPr>
              <a:solidFill>
                <a:schemeClr val="dk2"/>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771ac8f3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771ac8f3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Alright, now we have an If statement, an else statement, and another else if statement. Now we have a switch case. How is that different?</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In an If/else statement, we have two choices: Either it is the thing, or we do something else.</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We use a switch case when we want multiple of those options. The simplest use is a menu.</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We start by writing the word "switch" followed by what we are planning to use to "match" against.</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We then define all our different cases that we support: What are the things we are looking for to do something specific?</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Then, we add a default, so that we can tell our users when they've chosen something we aren't able to use.</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771ac8f3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771ac8f3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771ac8f3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771ac8f3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771ac8f3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771ac8f3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when we said if we are hungry, then we will eat? We can expand on the then we will eat, by adding more things to do, like work and sleep:</a:t>
            </a:r>
            <a:br>
              <a:rPr lang="en"/>
            </a:br>
            <a:br>
              <a:rPr lang="en"/>
            </a:br>
            <a:r>
              <a:rPr lang="en"/>
              <a:t>Blocks are the reason we can do this. We can expand one line into many things by wrapping it in a code block.</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How? Simple: Use {} around as many lines of code as you like. If you look again at our if statements, you'll see that this isn't anything new.</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771ac8f3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771ac8f3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9f0e4e8d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9f0e4e8d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771ac8f3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771ac8f3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Tissue Box Example.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771ac8f3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771ac8f3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them through declaration and instantiation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79f39d38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79f39d38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Printing the difference between the two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79f39d385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79f39d385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Property accessoors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79f39d38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79f39d38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79f39d385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79f39d385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 new property to the object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76d1504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76d1504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72044d7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72044d7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Parameters (Inputs)</a:t>
            </a:r>
            <a:endParaRPr/>
          </a:p>
          <a:p>
            <a:pPr indent="0" lvl="0" marL="0" rtl="0" algn="l">
              <a:spcBef>
                <a:spcPts val="0"/>
              </a:spcBef>
              <a:spcAft>
                <a:spcPts val="0"/>
              </a:spcAft>
              <a:buNone/>
            </a:pPr>
            <a:r>
              <a:rPr lang="en"/>
              <a:t>Body (Processes)</a:t>
            </a:r>
            <a:endParaRPr/>
          </a:p>
          <a:p>
            <a:pPr indent="0" lvl="0" marL="0" rtl="0" algn="l">
              <a:spcBef>
                <a:spcPts val="0"/>
              </a:spcBef>
              <a:spcAft>
                <a:spcPts val="0"/>
              </a:spcAft>
              <a:buNone/>
            </a:pPr>
            <a:r>
              <a:rPr lang="en"/>
              <a:t>Return (Outputs)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76d15048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76d15048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basic function. You can see the function name (showMessage), empty parameters in the brackets (no inputs), a body but without any return or outputs.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how I run or invoke the function with showMessage(). The brackets are the important part of the invocation, without them the function is just a fancy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write this introductory function. “Hello World” is one of the first functions all programmers learn to write, so welcome to the club.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746cc1b1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746cc1b1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function has an input parameter called message. This means that I have to supply a message when I invoke the function. Please write this code and supply your own message.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79f39d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79f39d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746cc1b1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746cc1b1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function is taking two input parameters. That means that I have to supply both parameters in order to get this function to run! Please write this function, with the function body of your choice.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3e4689249abdd7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3e4689249abdd7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addNumbers function returns the result of the addition of number1 and number2. We can see the return keyword highlighted in the code. No code will execute in the function body after the return statement. In the result line, you can see that we are assigning the result of the function to the result variable.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a32bb0f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a32bb0f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746cc1b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746cc1b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function is special in that it has one of it’s input parameters set to a default value. This means that we don’t </a:t>
            </a:r>
            <a:r>
              <a:rPr lang="en"/>
              <a:t>necessarily</a:t>
            </a:r>
            <a:r>
              <a:rPr lang="en"/>
              <a:t> need to provide this second parameter. Write this code and see what happens. Then try writing this code, supplying a second input parameter of your choice.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63e4689249abdd7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63e4689249abdd7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get fancy and use the output of one function as the input to another function too. What do you think is going to be shown to you before you run this code? Please write this out, write your own values, maybe nest another function deeper! Call us if you need a hand.</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9f0e4e8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9f0e4e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9f0e4e8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9f0e4e8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a:p>
            <a:pPr indent="0" lvl="0" marL="0" rtl="0" algn="l">
              <a:spcBef>
                <a:spcPts val="0"/>
              </a:spcBef>
              <a:spcAft>
                <a:spcPts val="0"/>
              </a:spcAft>
              <a:buNone/>
            </a:pPr>
            <a:r>
              <a:rPr lang="en"/>
              <a:t>Content</a:t>
            </a:r>
            <a:endParaRPr/>
          </a:p>
          <a:p>
            <a:pPr indent="0" lvl="0" marL="0" rtl="0" algn="l">
              <a:spcBef>
                <a:spcPts val="0"/>
              </a:spcBef>
              <a:spcAft>
                <a:spcPts val="0"/>
              </a:spcAft>
              <a:buNone/>
            </a:pPr>
            <a:r>
              <a:rPr lang="en"/>
              <a:t>Length</a:t>
            </a:r>
            <a:endParaRPr/>
          </a:p>
          <a:p>
            <a:pPr indent="0" lvl="0" marL="0" rtl="0" algn="l">
              <a:spcBef>
                <a:spcPts val="0"/>
              </a:spcBef>
              <a:spcAft>
                <a:spcPts val="0"/>
              </a:spcAft>
              <a:buNone/>
            </a:pPr>
            <a:r>
              <a:rPr lang="en"/>
              <a:t>Associated Array Functions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59f0e4e8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9f0e4e8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declare an array in two ways, both of these are functionally equivalent, you end up with an empty array assigned to emptyArray. The first example is far more often used.</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59f0e4e8d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9f0e4e8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initialising an array with values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9f0e4e8d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9f0e4e8d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 can contain all sorts of data. In this example you can see that we have an array of strings. The brackets in the alert tell us that we’re going to pull a value (one of the strings) out of the array at position 2. It’s important to note that this will be the third item in the array as we read it, because with Arrays we always start counting from 0.</a:t>
            </a:r>
            <a:br>
              <a:rPr lang="en"/>
            </a:br>
            <a:br>
              <a:rPr lang="en"/>
            </a:br>
            <a:r>
              <a:rPr lang="en"/>
              <a:t>Type this code out. What do you think is going to be alerted?</a:t>
            </a:r>
            <a:br>
              <a:rPr lang="en"/>
            </a:br>
            <a:br>
              <a:rPr lang="en"/>
            </a:br>
            <a:r>
              <a:rPr lang="en"/>
              <a:t>It’s important to remember that in Javascript, like in most good programming languages, arrays start at 0.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79f39d3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79f39d3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59f0e4e8d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9f0e4e8d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add an element (in this case a plate) to an array by assigning the value to an open position on the top of the plate stack. But what if I put a plate in position 5? Plates can’t hover in mid air! This leaves you with “Holes” in your array.</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9f0e4e8d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9f0e4e8d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can push another plate onto the top of the stack without having to worry about how tall the stack is, or how many plates there are in my stack. I can’t end up with empty plate holes in my array if I use this method.</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59f0e4e8d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59f0e4e8d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can also pop a plate off the top of my stack. This removes the plate from the stack, so the stack is shorter once I’m done.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5a32bb0f3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a32bb0f3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59f0e4e8d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9f0e4e8d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don’t know the index of the element you want to use, you can count from zero in the array, or use can use the indexOf() function of the array data type. What number did you get back in your alert?</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59f0e4e8d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59f0e4e8d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can use the length array property to see the length of my array. This will be useful later on. Please notice that this is a property and not a function.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9f0e4e8d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9f0e4e8d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9f0e4e8d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9f0e4e8d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loop is a way to repeat code without having to type it out again. So if we need to do something over and over again, we’d use a loop of some kind. Computers are really good at this. This let’s them to things that would be too complex for people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Counter</a:t>
            </a:r>
            <a:endParaRPr/>
          </a:p>
          <a:p>
            <a:pPr indent="0" lvl="0" marL="0" rtl="0" algn="l">
              <a:spcBef>
                <a:spcPts val="0"/>
              </a:spcBef>
              <a:spcAft>
                <a:spcPts val="0"/>
              </a:spcAft>
              <a:buNone/>
            </a:pPr>
            <a:r>
              <a:rPr lang="en"/>
              <a:t>Condition</a:t>
            </a:r>
            <a:endParaRPr/>
          </a:p>
          <a:p>
            <a:pPr indent="0" lvl="0" marL="0" rtl="0" algn="l">
              <a:spcBef>
                <a:spcPts val="0"/>
              </a:spcBef>
              <a:spcAft>
                <a:spcPts val="0"/>
              </a:spcAft>
              <a:buNone/>
            </a:pPr>
            <a:r>
              <a:rPr lang="en"/>
              <a:t>Step</a:t>
            </a:r>
            <a:endParaRPr/>
          </a:p>
          <a:p>
            <a:pPr indent="0" lvl="0" marL="0" rtl="0" algn="l">
              <a:spcBef>
                <a:spcPts val="0"/>
              </a:spcBef>
              <a:spcAft>
                <a:spcPts val="0"/>
              </a:spcAft>
              <a:buNone/>
            </a:pPr>
            <a:r>
              <a:rPr lang="en"/>
              <a:t>Body</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9f0e4e8d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9f0e4e8d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lang="en" sz="1800">
                <a:solidFill>
                  <a:schemeClr val="dk2"/>
                </a:solidFill>
                <a:latin typeface="Lato"/>
                <a:ea typeface="Lato"/>
                <a:cs typeface="Lato"/>
                <a:sym typeface="Lato"/>
              </a:rPr>
              <a:t>If we wanted to add 3 and only 3 “Welcome to GirlCode” strings to an array, we’d have something that looks like this. </a:t>
            </a:r>
            <a:br>
              <a:rPr lang="en" sz="1800">
                <a:solidFill>
                  <a:schemeClr val="dk2"/>
                </a:solidFill>
                <a:latin typeface="Lato"/>
                <a:ea typeface="Lato"/>
                <a:cs typeface="Lato"/>
                <a:sym typeface="Lato"/>
              </a:rPr>
            </a:br>
            <a:br>
              <a:rPr lang="en" sz="1800">
                <a:solidFill>
                  <a:schemeClr val="dk2"/>
                </a:solidFill>
                <a:latin typeface="Lato"/>
                <a:ea typeface="Lato"/>
                <a:cs typeface="Lato"/>
                <a:sym typeface="Lato"/>
              </a:rPr>
            </a:br>
            <a:r>
              <a:rPr lang="en" sz="1800">
                <a:solidFill>
                  <a:schemeClr val="dk2"/>
                </a:solidFill>
                <a:latin typeface="Lato"/>
                <a:ea typeface="Lato"/>
                <a:cs typeface="Lato"/>
                <a:sym typeface="Lato"/>
              </a:rPr>
              <a:t>We’d need to check how many plates we’d added to the stack, What if we wanted to add more plates? What if we wanted to add different plates? We’d have to write and change a lot of code. This is really messy.</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59f0e4e8d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59f0e4e8d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create a basic loop. This loop produces exactly the same output as the previous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know loops always have a counter, a condition, a block and a step that affects the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that numberOfPlates represents our counter, our condition is that numberOfPlates is less than three, Our block contains the code we want to repeat. The step affects the numberOfPlates and makes sure that we don’t keep looping forever, which would make us end up with a lot of plates. </a:t>
            </a:r>
            <a:br>
              <a:rPr lang="en"/>
            </a:br>
            <a:endParaRPr/>
          </a:p>
          <a:p>
            <a:pPr indent="0" lvl="0" marL="0" rtl="0" algn="l">
              <a:spcBef>
                <a:spcPts val="0"/>
              </a:spcBef>
              <a:spcAft>
                <a:spcPts val="0"/>
              </a:spcAft>
              <a:buNone/>
            </a:pPr>
            <a:r>
              <a:rPr lang="en"/>
              <a:t>Add an alert before loop count step to see the counters, like we did in the previous example</a:t>
            </a:r>
            <a:br>
              <a:rPr lang="en"/>
            </a:br>
            <a:br>
              <a:rPr lang="en"/>
            </a:br>
            <a:r>
              <a:rPr lang="en"/>
              <a:t>Try make the condition add WAAAAY more plates.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9f0e4e8d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9f0e4e8d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basic function. You can see the function name (showMessage), empty parameters in the brackets (no inputs), a body but without any return or outputs.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how I run or invoke the function with showMessage(). The brackets are the important part of the invocation, without them the function is just a fancy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write this introductory function. “Hello World” is one of the first functions all programmers learn to write, so welcome to the club.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a32bb0f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a32bb0f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59f0e4e8d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9f0e4e8d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do while loop runs a minimum of one time. This can be useful for certain situations, especially if a loop needs to define whether it should run again. This loop will run once and only once due to our conditional.</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59f0e4e8d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59f0e4e8d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for loop. We set the initial state in the function body of the for loop, we also set the condition, after a semi colon. Then we also specify an iterator. LoopCount ++ === loopCount = loopCount+1</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59f0e4e8d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59f0e4e8d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for loop is using the wordArray’s length as the upper bound of it’s conditional. This is to make sure that your loop will never read outside of the wordArray’s values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9f0e4e8d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9f0e4e8d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called a for in loop, the condition set to be that the loopCount is less than the length of the wordArray, the initial state is set to 0, or the first element of the wordArray. The step is also automated here.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9f0e4e8d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9f0e4e8d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loop uses one of the functions on the array data type. This iterates through the array, indexes the value into the variable we have called word. It also allows us to read the index it’s using, we’ve assigned this index to loopCount.</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72044d73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72044d73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572044d7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72044d7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 Id="rId3" Type="http://schemas.openxmlformats.org/officeDocument/2006/relationships/image" Target="../media/image70.jp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 Id="rId3" Type="http://schemas.openxmlformats.org/officeDocument/2006/relationships/image" Target="../media/image74.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72.jpg"/><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 Id="rId3" Type="http://schemas.openxmlformats.org/officeDocument/2006/relationships/image" Target="../media/image77.png"/><Relationship Id="rId4"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7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73.png"/><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image" Target="../media/image76.png"/><Relationship Id="rId4" Type="http://schemas.openxmlformats.org/officeDocument/2006/relationships/hyperlink" Target="http://googletranslate.blogspot.com/2015/10/futbol-translated.html"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 Id="rId3" Type="http://schemas.openxmlformats.org/officeDocument/2006/relationships/hyperlink" Target="http://www.theguardian.com/news/datablog/2014/sep/26/europeans-multiple-languages-uk-ireland" TargetMode="External"/><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2.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1.png"/><Relationship Id="rId6" Type="http://schemas.openxmlformats.org/officeDocument/2006/relationships/hyperlink" Target="http://travel.trade.gov/view/m-2015-O-001/index.html"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75.png"/><Relationship Id="rId4" Type="http://schemas.openxmlformats.org/officeDocument/2006/relationships/hyperlink" Target="https://translate.google.com/community"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comments" Target="../comments/comment1.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code.visualstudio.com/download" TargetMode="External"/><Relationship Id="rId5"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4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52.png"/><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53.png"/><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5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6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hyperlink" Target="https://javascript.info/function-basics" TargetMode="External"/><Relationship Id="rId5" Type="http://schemas.openxmlformats.org/officeDocument/2006/relationships/hyperlink" Target="https://javascript.info/array" TargetMode="External"/><Relationship Id="rId6" Type="http://schemas.openxmlformats.org/officeDocument/2006/relationships/hyperlink" Target="https://quizlet.com/236992008/mjs-array-methods-flash-cards/" TargetMode="External"/><Relationship Id="rId7" Type="http://schemas.openxmlformats.org/officeDocument/2006/relationships/hyperlink" Target="https://www.i-programmer.info/babbages-bag/263-stacks.html" TargetMode="External"/><Relationship Id="rId8" Type="http://schemas.openxmlformats.org/officeDocument/2006/relationships/hyperlink" Target="https://javascript.info/while-for#task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hyperlink" Target="https://apprize.info/javascript/20lessons/4.html" TargetMode="External"/><Relationship Id="rId4" Type="http://schemas.openxmlformats.org/officeDocument/2006/relationships/hyperlink" Target="https://www.w3schools.com/js/js_comparisons.asp"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0" y="0"/>
            <a:ext cx="9144029" cy="5143500"/>
          </a:xfrm>
          <a:prstGeom prst="rect">
            <a:avLst/>
          </a:prstGeom>
          <a:noFill/>
          <a:ln>
            <a:noFill/>
          </a:ln>
        </p:spPr>
      </p:pic>
      <p:sp>
        <p:nvSpPr>
          <p:cNvPr id="73" name="Google Shape;73;p13"/>
          <p:cNvSpPr txBox="1"/>
          <p:nvPr>
            <p:ph type="ctrTitle"/>
          </p:nvPr>
        </p:nvSpPr>
        <p:spPr>
          <a:xfrm>
            <a:off x="1706400" y="117175"/>
            <a:ext cx="6331500" cy="864900"/>
          </a:xfrm>
          <a:prstGeom prst="rect">
            <a:avLst/>
          </a:prstGeom>
          <a:effectLst>
            <a:outerShdw blurRad="314325" rotWithShape="0" algn="bl"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GirlCode 2019</a:t>
            </a:r>
            <a:endParaRPr/>
          </a:p>
          <a:p>
            <a:pPr indent="0" lvl="0" marL="0" rtl="0" algn="ctr">
              <a:spcBef>
                <a:spcPts val="0"/>
              </a:spcBef>
              <a:spcAft>
                <a:spcPts val="0"/>
              </a:spcAft>
              <a:buNone/>
            </a:pPr>
            <a:r>
              <a:t/>
            </a:r>
            <a:endParaRPr sz="3000"/>
          </a:p>
          <a:p>
            <a:pPr indent="0" lvl="0" marL="0" rtl="0" algn="l">
              <a:spcBef>
                <a:spcPts val="0"/>
              </a:spcBef>
              <a:spcAft>
                <a:spcPts val="0"/>
              </a:spcAft>
              <a:buNone/>
            </a:pPr>
            <a:r>
              <a:t/>
            </a:r>
            <a:endParaRPr sz="3000"/>
          </a:p>
        </p:txBody>
      </p:sp>
      <p:sp>
        <p:nvSpPr>
          <p:cNvPr id="74" name="Google Shape;74;p13"/>
          <p:cNvSpPr txBox="1"/>
          <p:nvPr>
            <p:ph idx="1" type="subTitle"/>
          </p:nvPr>
        </p:nvSpPr>
        <p:spPr>
          <a:xfrm>
            <a:off x="1706400" y="3671850"/>
            <a:ext cx="6331500" cy="1241700"/>
          </a:xfrm>
          <a:prstGeom prst="rect">
            <a:avLst/>
          </a:prstGeom>
          <a:effectLst>
            <a:outerShdw blurRad="328613" rotWithShape="0" algn="bl"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400"/>
              <a:t>Sponsored by Entelect Software</a:t>
            </a:r>
            <a:endParaRPr b="1" sz="2400"/>
          </a:p>
        </p:txBody>
      </p:sp>
      <p:sp>
        <p:nvSpPr>
          <p:cNvPr id="75" name="Google Shape;75;p13"/>
          <p:cNvSpPr txBox="1"/>
          <p:nvPr/>
        </p:nvSpPr>
        <p:spPr>
          <a:xfrm>
            <a:off x="1371750" y="1029625"/>
            <a:ext cx="7000800" cy="552600"/>
          </a:xfrm>
          <a:prstGeom prst="rect">
            <a:avLst/>
          </a:prstGeom>
          <a:noFill/>
          <a:ln>
            <a:noFill/>
          </a:ln>
          <a:effectLst>
            <a:outerShdw blurRad="314325" rotWithShape="0" algn="bl" dist="476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3000">
                <a:solidFill>
                  <a:schemeClr val="lt1"/>
                </a:solidFill>
                <a:latin typeface="Raleway"/>
                <a:ea typeface="Raleway"/>
                <a:cs typeface="Raleway"/>
                <a:sym typeface="Raleway"/>
              </a:rPr>
              <a:t>Javascript Workshop</a:t>
            </a:r>
            <a:endParaRPr>
              <a:latin typeface="Lato"/>
              <a:ea typeface="Lato"/>
              <a:cs typeface="Lato"/>
              <a:sym typeface="Lato"/>
            </a:endParaRPr>
          </a:p>
        </p:txBody>
      </p:sp>
      <p:sp>
        <p:nvSpPr>
          <p:cNvPr id="76" name="Google Shape;76;p13"/>
          <p:cNvSpPr txBox="1"/>
          <p:nvPr/>
        </p:nvSpPr>
        <p:spPr>
          <a:xfrm>
            <a:off x="6797100" y="4861500"/>
            <a:ext cx="2346900" cy="35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FFFF"/>
                </a:solidFill>
                <a:latin typeface="Lato"/>
                <a:ea typeface="Lato"/>
                <a:cs typeface="Lato"/>
                <a:sym typeface="Lato"/>
              </a:rPr>
              <a:t>Image credit: Duart Breedt</a:t>
            </a:r>
            <a:endParaRPr sz="8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.HTML and .js files</a:t>
            </a:r>
            <a:endParaRPr sz="2400">
              <a:solidFill>
                <a:srgbClr val="FF4A60"/>
              </a:solidFill>
            </a:endParaRPr>
          </a:p>
        </p:txBody>
      </p:sp>
      <p:sp>
        <p:nvSpPr>
          <p:cNvPr id="139" name="Google Shape;139;p22"/>
          <p:cNvSpPr txBox="1"/>
          <p:nvPr/>
        </p:nvSpPr>
        <p:spPr>
          <a:xfrm>
            <a:off x="645800" y="1578900"/>
            <a:ext cx="66558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Please create a .html file and a .js file in the same folder per section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40" name="Google Shape;140;p22"/>
          <p:cNvPicPr preferRelativeResize="0"/>
          <p:nvPr/>
        </p:nvPicPr>
        <p:blipFill>
          <a:blip r:embed="rId3">
            <a:alphaModFix/>
          </a:blip>
          <a:stretch>
            <a:fillRect/>
          </a:stretch>
        </p:blipFill>
        <p:spPr>
          <a:xfrm>
            <a:off x="260650" y="2346900"/>
            <a:ext cx="5476849" cy="1912075"/>
          </a:xfrm>
          <a:prstGeom prst="rect">
            <a:avLst/>
          </a:prstGeom>
          <a:noFill/>
          <a:ln>
            <a:noFill/>
          </a:ln>
        </p:spPr>
      </p:pic>
      <p:pic>
        <p:nvPicPr>
          <p:cNvPr id="141" name="Google Shape;141;p22"/>
          <p:cNvPicPr preferRelativeResize="0"/>
          <p:nvPr/>
        </p:nvPicPr>
        <p:blipFill rotWithShape="1">
          <a:blip r:embed="rId4">
            <a:alphaModFix/>
          </a:blip>
          <a:srcRect b="57555" l="0" r="0" t="0"/>
          <a:stretch/>
        </p:blipFill>
        <p:spPr>
          <a:xfrm>
            <a:off x="5732975" y="2319343"/>
            <a:ext cx="2276475" cy="214275"/>
          </a:xfrm>
          <a:prstGeom prst="rect">
            <a:avLst/>
          </a:prstGeom>
          <a:noFill/>
          <a:ln>
            <a:noFill/>
          </a:ln>
        </p:spPr>
      </p:pic>
      <p:sp>
        <p:nvSpPr>
          <p:cNvPr id="142" name="Google Shape;142;p22"/>
          <p:cNvSpPr txBox="1"/>
          <p:nvPr/>
        </p:nvSpPr>
        <p:spPr>
          <a:xfrm>
            <a:off x="152400" y="1992775"/>
            <a:ext cx="25995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demo.html</a:t>
            </a:r>
            <a:endParaRPr>
              <a:latin typeface="Lato"/>
              <a:ea typeface="Lato"/>
              <a:cs typeface="Lato"/>
              <a:sym typeface="Lato"/>
            </a:endParaRPr>
          </a:p>
        </p:txBody>
      </p:sp>
      <p:sp>
        <p:nvSpPr>
          <p:cNvPr id="143" name="Google Shape;143;p22"/>
          <p:cNvSpPr txBox="1"/>
          <p:nvPr/>
        </p:nvSpPr>
        <p:spPr>
          <a:xfrm>
            <a:off x="5732975" y="1992775"/>
            <a:ext cx="25995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demo.js</a:t>
            </a:r>
            <a:endParaRPr>
              <a:latin typeface="Lato"/>
              <a:ea typeface="Lato"/>
              <a:cs typeface="Lato"/>
              <a:sym typeface="La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1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languages do </a:t>
            </a:r>
            <a:br>
              <a:rPr lang="en"/>
            </a:br>
            <a:r>
              <a:rPr lang="en"/>
              <a:t>you need to know to </a:t>
            </a:r>
            <a:r>
              <a:rPr lang="en">
                <a:solidFill>
                  <a:srgbClr val="FF4A60"/>
                </a:solidFill>
              </a:rPr>
              <a:t>communicate with </a:t>
            </a:r>
            <a:br>
              <a:rPr lang="en">
                <a:solidFill>
                  <a:srgbClr val="FF4A60"/>
                </a:solidFill>
              </a:rPr>
            </a:br>
            <a:r>
              <a:rPr lang="en">
                <a:solidFill>
                  <a:srgbClr val="FF4A60"/>
                </a:solidFill>
              </a:rPr>
              <a:t>the rest of the world?</a:t>
            </a:r>
            <a:endParaRPr>
              <a:solidFill>
                <a:srgbClr val="FF4A60"/>
              </a:solidFill>
            </a:endParaRPr>
          </a:p>
        </p:txBody>
      </p:sp>
      <p:grpSp>
        <p:nvGrpSpPr>
          <p:cNvPr id="747" name="Google Shape;747;p112"/>
          <p:cNvGrpSpPr/>
          <p:nvPr/>
        </p:nvGrpSpPr>
        <p:grpSpPr>
          <a:xfrm>
            <a:off x="6781388" y="2496111"/>
            <a:ext cx="2212050" cy="2504994"/>
            <a:chOff x="6803275" y="427445"/>
            <a:chExt cx="2212050" cy="2504994"/>
          </a:xfrm>
        </p:grpSpPr>
        <p:pic>
          <p:nvPicPr>
            <p:cNvPr id="748" name="Google Shape;748;p112"/>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749" name="Google Shape;749;p11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In this example, we’re leading off with something </a:t>
              </a:r>
              <a:r>
                <a:rPr b="1" lang="en" sz="1200">
                  <a:solidFill>
                    <a:schemeClr val="dk2"/>
                  </a:solidFill>
                  <a:latin typeface="Raleway"/>
                  <a:ea typeface="Raleway"/>
                  <a:cs typeface="Raleway"/>
                  <a:sym typeface="Raleway"/>
                </a:rPr>
                <a:t>unexpected.</a:t>
              </a:r>
              <a:r>
                <a:rPr lang="en" sz="1200">
                  <a:solidFill>
                    <a:schemeClr val="dk2"/>
                  </a:solidFill>
                  <a:latin typeface="Raleway"/>
                  <a:ea typeface="Raleway"/>
                  <a:cs typeface="Raleway"/>
                  <a:sym typeface="Raleway"/>
                </a:rPr>
                <a:t>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While the audience is trying to come up with a number, we’ll surprise them with the next slide.</a:t>
              </a:r>
              <a:endParaRPr b="1" sz="1200">
                <a:solidFill>
                  <a:schemeClr val="dk2"/>
                </a:solidFill>
                <a:latin typeface="Raleway"/>
                <a:ea typeface="Raleway"/>
                <a:cs typeface="Raleway"/>
                <a:sym typeface="Raleway"/>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13"/>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4A60"/>
                </a:solidFill>
              </a:rPr>
              <a:t>Just one!</a:t>
            </a:r>
            <a:r>
              <a:rPr lang="en"/>
              <a:t> Your own.</a:t>
            </a:r>
            <a:endParaRPr/>
          </a:p>
          <a:p>
            <a:pPr indent="0" lvl="0" marL="0" rtl="0" algn="l">
              <a:spcBef>
                <a:spcPts val="1000"/>
              </a:spcBef>
              <a:spcAft>
                <a:spcPts val="1000"/>
              </a:spcAft>
              <a:buNone/>
            </a:pPr>
            <a:r>
              <a:rPr b="0" lang="en" sz="2400"/>
              <a:t>(With a little help from your smart phone)</a:t>
            </a:r>
            <a:endParaRPr b="0" sz="2400"/>
          </a:p>
        </p:txBody>
      </p:sp>
      <p:grpSp>
        <p:nvGrpSpPr>
          <p:cNvPr id="755" name="Google Shape;755;p113"/>
          <p:cNvGrpSpPr/>
          <p:nvPr/>
        </p:nvGrpSpPr>
        <p:grpSpPr>
          <a:xfrm>
            <a:off x="6781388" y="2496117"/>
            <a:ext cx="2212050" cy="2504994"/>
            <a:chOff x="6803275" y="427445"/>
            <a:chExt cx="2212050" cy="2504994"/>
          </a:xfrm>
        </p:grpSpPr>
        <p:pic>
          <p:nvPicPr>
            <p:cNvPr id="756" name="Google Shape;756;p113"/>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757" name="Google Shape;757;p11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Remember. If something sounds like common sense, people will ignore it.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Highlight what is unexpected about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your topic.</a:t>
              </a:r>
              <a:endParaRPr b="1" sz="1200">
                <a:solidFill>
                  <a:schemeClr val="dk2"/>
                </a:solidFill>
                <a:latin typeface="Raleway"/>
                <a:ea typeface="Raleway"/>
                <a:cs typeface="Raleway"/>
                <a:sym typeface="Raleway"/>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114"/>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Google Translate app can repeat anything you say in up to </a:t>
            </a:r>
            <a:r>
              <a:rPr lang="en">
                <a:solidFill>
                  <a:srgbClr val="FF4A60"/>
                </a:solidFill>
              </a:rPr>
              <a:t>NINETY LANGUAGES</a:t>
            </a:r>
            <a:r>
              <a:rPr lang="en" sz="2400"/>
              <a:t> </a:t>
            </a:r>
            <a:r>
              <a:rPr b="0" lang="en" sz="2400">
                <a:solidFill>
                  <a:schemeClr val="dk2"/>
                </a:solidFill>
              </a:rPr>
              <a:t>from German and Japanese  to Czech and Zulu</a:t>
            </a:r>
            <a:endParaRPr b="0" sz="2400">
              <a:solidFill>
                <a:schemeClr val="dk2"/>
              </a:solidFill>
            </a:endParaRPr>
          </a:p>
        </p:txBody>
      </p:sp>
      <p:pic>
        <p:nvPicPr>
          <p:cNvPr id="763" name="Google Shape;763;p114"/>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grpSp>
        <p:nvGrpSpPr>
          <p:cNvPr id="764" name="Google Shape;764;p114"/>
          <p:cNvGrpSpPr/>
          <p:nvPr/>
        </p:nvGrpSpPr>
        <p:grpSpPr>
          <a:xfrm>
            <a:off x="6781388" y="2496117"/>
            <a:ext cx="2212050" cy="2504994"/>
            <a:chOff x="6803275" y="427445"/>
            <a:chExt cx="2212050" cy="2504994"/>
          </a:xfrm>
        </p:grpSpPr>
        <p:pic>
          <p:nvPicPr>
            <p:cNvPr id="765" name="Google Shape;765;p114"/>
            <p:cNvPicPr preferRelativeResize="0"/>
            <p:nvPr/>
          </p:nvPicPr>
          <p:blipFill>
            <a:blip r:embed="rId4">
              <a:alphaModFix/>
            </a:blip>
            <a:stretch>
              <a:fillRect/>
            </a:stretch>
          </p:blipFill>
          <p:spPr>
            <a:xfrm>
              <a:off x="6803275" y="427445"/>
              <a:ext cx="2212050" cy="2504994"/>
            </a:xfrm>
            <a:prstGeom prst="rect">
              <a:avLst/>
            </a:prstGeom>
            <a:noFill/>
            <a:ln>
              <a:noFill/>
            </a:ln>
          </p:spPr>
        </p:pic>
        <p:sp>
          <p:nvSpPr>
            <p:cNvPr id="766" name="Google Shape;766;p114"/>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Don’t wait till the end of the presentation to give the bottom line.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Reveal your product or idea (in this case a translation app) up front.</a:t>
              </a:r>
              <a:endParaRPr b="1" sz="1200">
                <a:solidFill>
                  <a:schemeClr val="dk1"/>
                </a:solidFill>
                <a:latin typeface="Raleway"/>
                <a:ea typeface="Raleway"/>
                <a:cs typeface="Raleway"/>
                <a:sym typeface="Raleway"/>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770" name="Shape 770"/>
        <p:cNvGrpSpPr/>
        <p:nvPr/>
      </p:nvGrpSpPr>
      <p:grpSpPr>
        <a:xfrm>
          <a:off x="0" y="0"/>
          <a:ext cx="0" cy="0"/>
          <a:chOff x="0" y="0"/>
          <a:chExt cx="0" cy="0"/>
        </a:xfrm>
      </p:grpSpPr>
      <p:pic>
        <p:nvPicPr>
          <p:cNvPr id="771" name="Google Shape;771;p115"/>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772" name="Google Shape;772;p1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2. Examples</a:t>
            </a:r>
            <a:endParaRPr b="1" sz="3000">
              <a:solidFill>
                <a:schemeClr val="lt2"/>
              </a:solidFill>
              <a:latin typeface="Raleway"/>
              <a:ea typeface="Raleway"/>
              <a:cs typeface="Raleway"/>
              <a:sym typeface="Raleway"/>
            </a:endParaRPr>
          </a:p>
        </p:txBody>
      </p:sp>
      <p:sp>
        <p:nvSpPr>
          <p:cNvPr id="773" name="Google Shape;773;p1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By the end of this section, your audience should be able to visualize: </a:t>
            </a:r>
            <a:endParaRPr sz="1200">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What</a:t>
            </a:r>
            <a:br>
              <a:rPr lang="en" sz="1200">
                <a:latin typeface="Raleway"/>
                <a:ea typeface="Raleway"/>
                <a:cs typeface="Raleway"/>
                <a:sym typeface="Raleway"/>
              </a:rPr>
            </a:br>
            <a:r>
              <a:rPr lang="en" sz="1200">
                <a:latin typeface="Raleway"/>
                <a:ea typeface="Raleway"/>
                <a:cs typeface="Raleway"/>
                <a:sym typeface="Raleway"/>
              </a:rPr>
              <a:t>What is the pain you cure with your solution?</a:t>
            </a:r>
            <a:endParaRPr sz="1200">
              <a:latin typeface="Raleway"/>
              <a:ea typeface="Raleway"/>
              <a:cs typeface="Raleway"/>
              <a:sym typeface="Raleway"/>
            </a:endParaRPr>
          </a:p>
          <a:p>
            <a:pPr indent="-317500" lvl="0" marL="457200" rtl="0" algn="l">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Who</a:t>
            </a:r>
            <a:br>
              <a:rPr lang="en" sz="1400">
                <a:latin typeface="Raleway"/>
                <a:ea typeface="Raleway"/>
                <a:cs typeface="Raleway"/>
                <a:sym typeface="Raleway"/>
              </a:rPr>
            </a:br>
            <a:r>
              <a:rPr lang="en" sz="1200">
                <a:latin typeface="Raleway"/>
                <a:ea typeface="Raleway"/>
                <a:cs typeface="Raleway"/>
                <a:sym typeface="Raleway"/>
              </a:rPr>
              <a:t>Show them a specific person who would benefit from your solution.</a:t>
            </a:r>
            <a:endParaRPr sz="1200">
              <a:latin typeface="Raleway"/>
              <a:ea typeface="Raleway"/>
              <a:cs typeface="Raleway"/>
              <a:sym typeface="Raleway"/>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7" name="Shape 777"/>
        <p:cNvGrpSpPr/>
        <p:nvPr/>
      </p:nvGrpSpPr>
      <p:grpSpPr>
        <a:xfrm>
          <a:off x="0" y="0"/>
          <a:ext cx="0" cy="0"/>
          <a:chOff x="0" y="0"/>
          <a:chExt cx="0" cy="0"/>
        </a:xfrm>
      </p:grpSpPr>
      <p:pic>
        <p:nvPicPr>
          <p:cNvPr descr="Screen Shot 2015-11-19 at 11.46.25 PM.png" id="778" name="Google Shape;778;p116"/>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779" name="Google Shape;779;p116"/>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4A60"/>
                </a:solidFill>
              </a:rPr>
              <a:t>Meet Alberto.</a:t>
            </a:r>
            <a:r>
              <a:rPr lang="en" sz="3000">
                <a:solidFill>
                  <a:srgbClr val="FF4A60"/>
                </a:solidFill>
              </a:rPr>
              <a:t> </a:t>
            </a:r>
            <a:endParaRPr sz="3000">
              <a:solidFill>
                <a:srgbClr val="FF4A60"/>
              </a:solidFill>
            </a:endParaRPr>
          </a:p>
          <a:p>
            <a:pPr indent="0" lvl="0" marL="0" rtl="0" algn="l">
              <a:spcBef>
                <a:spcPts val="1600"/>
              </a:spcBef>
              <a:spcAft>
                <a:spcPts val="0"/>
              </a:spcAft>
              <a:buNone/>
            </a:pPr>
            <a:r>
              <a:rPr lang="en" sz="1800">
                <a:solidFill>
                  <a:srgbClr val="000000"/>
                </a:solidFill>
              </a:rPr>
              <a:t>He recently moved from Spain to a small town in Northern Ireland.</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t>He loved soccer, but feared he had no way to talk to a coach or teammates. </a:t>
            </a:r>
            <a:endParaRPr sz="1800">
              <a:solidFill>
                <a:srgbClr val="000000"/>
              </a:solidFill>
            </a:endParaRPr>
          </a:p>
        </p:txBody>
      </p:sp>
      <p:grpSp>
        <p:nvGrpSpPr>
          <p:cNvPr id="780" name="Google Shape;780;p116"/>
          <p:cNvGrpSpPr/>
          <p:nvPr/>
        </p:nvGrpSpPr>
        <p:grpSpPr>
          <a:xfrm>
            <a:off x="134988" y="2496117"/>
            <a:ext cx="2212050" cy="2504994"/>
            <a:chOff x="6803275" y="427445"/>
            <a:chExt cx="2212050" cy="2504994"/>
          </a:xfrm>
        </p:grpSpPr>
        <p:pic>
          <p:nvPicPr>
            <p:cNvPr id="781" name="Google Shape;781;p116"/>
            <p:cNvPicPr preferRelativeResize="0"/>
            <p:nvPr/>
          </p:nvPicPr>
          <p:blipFill>
            <a:blip r:embed="rId4">
              <a:alphaModFix/>
            </a:blip>
            <a:stretch>
              <a:fillRect/>
            </a:stretch>
          </p:blipFill>
          <p:spPr>
            <a:xfrm>
              <a:off x="6803275" y="427445"/>
              <a:ext cx="2212050" cy="2504994"/>
            </a:xfrm>
            <a:prstGeom prst="rect">
              <a:avLst/>
            </a:prstGeom>
            <a:noFill/>
            <a:ln>
              <a:noFill/>
            </a:ln>
          </p:spPr>
        </p:pic>
        <p:sp>
          <p:nvSpPr>
            <p:cNvPr id="782" name="Google Shape;782;p1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Tell the audience about the problem through a </a:t>
              </a:r>
              <a:r>
                <a:rPr b="1" lang="en" sz="1200">
                  <a:solidFill>
                    <a:schemeClr val="dk2"/>
                  </a:solidFill>
                  <a:latin typeface="Raleway"/>
                  <a:ea typeface="Raleway"/>
                  <a:cs typeface="Raleway"/>
                  <a:sym typeface="Raleway"/>
                </a:rPr>
                <a:t>story</a:t>
              </a:r>
              <a:r>
                <a:rPr lang="en" sz="1200">
                  <a:solidFill>
                    <a:schemeClr val="dk2"/>
                  </a:solidFill>
                  <a:latin typeface="Raleway"/>
                  <a:ea typeface="Raleway"/>
                  <a:cs typeface="Raleway"/>
                  <a:sym typeface="Raleway"/>
                </a:rPr>
                <a:t>, ideally a person. </a:t>
              </a:r>
              <a:endParaRPr b="1" sz="1200">
                <a:solidFill>
                  <a:schemeClr val="dk1"/>
                </a:solidFill>
                <a:latin typeface="Raleway"/>
                <a:ea typeface="Raleway"/>
                <a:cs typeface="Raleway"/>
                <a:sym typeface="Raleway"/>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86" name="Shape 786"/>
        <p:cNvGrpSpPr/>
        <p:nvPr/>
      </p:nvGrpSpPr>
      <p:grpSpPr>
        <a:xfrm>
          <a:off x="0" y="0"/>
          <a:ext cx="0" cy="0"/>
          <a:chOff x="0" y="0"/>
          <a:chExt cx="0" cy="0"/>
        </a:xfrm>
      </p:grpSpPr>
      <p:sp>
        <p:nvSpPr>
          <p:cNvPr id="787" name="Google Shape;787;p117"/>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FF4A60"/>
                </a:solidFill>
              </a:rPr>
              <a:t>Meet Marcos.</a:t>
            </a:r>
            <a:endParaRPr b="1" sz="3000">
              <a:solidFill>
                <a:srgbClr val="FF4A60"/>
              </a:solidFill>
            </a:endParaRPr>
          </a:p>
          <a:p>
            <a:pPr indent="0" lvl="0" marL="0" rtl="0" algn="l">
              <a:lnSpc>
                <a:spcPct val="115000"/>
              </a:lnSpc>
              <a:spcBef>
                <a:spcPts val="1600"/>
              </a:spcBef>
              <a:spcAft>
                <a:spcPts val="0"/>
              </a:spcAft>
              <a:buNone/>
            </a:pPr>
            <a:r>
              <a:rPr lang="en" sz="1800"/>
              <a:t>He recently opened a camera shop near the Louvre in Paris. </a:t>
            </a:r>
            <a:endParaRPr sz="1800"/>
          </a:p>
          <a:p>
            <a:pPr indent="0" lvl="0" marL="0" rtl="0" algn="l">
              <a:lnSpc>
                <a:spcPct val="115000"/>
              </a:lnSpc>
              <a:spcBef>
                <a:spcPts val="1600"/>
              </a:spcBef>
              <a:spcAft>
                <a:spcPts val="1600"/>
              </a:spcAft>
              <a:buNone/>
            </a:pPr>
            <a:r>
              <a:rPr lang="en" sz="1800"/>
              <a:t>Visitors to his store, mostly tourists, speak many different languages making anything beyond a simple transaction a challenge.</a:t>
            </a:r>
            <a:endParaRPr sz="1800"/>
          </a:p>
        </p:txBody>
      </p:sp>
      <p:pic>
        <p:nvPicPr>
          <p:cNvPr id="788" name="Google Shape;788;p117"/>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grpSp>
        <p:nvGrpSpPr>
          <p:cNvPr id="789" name="Google Shape;789;p117"/>
          <p:cNvGrpSpPr/>
          <p:nvPr/>
        </p:nvGrpSpPr>
        <p:grpSpPr>
          <a:xfrm>
            <a:off x="6781388" y="2496117"/>
            <a:ext cx="2212050" cy="2504994"/>
            <a:chOff x="6803275" y="427445"/>
            <a:chExt cx="2212050" cy="2504994"/>
          </a:xfrm>
        </p:grpSpPr>
        <p:pic>
          <p:nvPicPr>
            <p:cNvPr id="790" name="Google Shape;790;p117"/>
            <p:cNvPicPr preferRelativeResize="0"/>
            <p:nvPr/>
          </p:nvPicPr>
          <p:blipFill>
            <a:blip r:embed="rId4">
              <a:alphaModFix/>
            </a:blip>
            <a:stretch>
              <a:fillRect/>
            </a:stretch>
          </p:blipFill>
          <p:spPr>
            <a:xfrm>
              <a:off x="6803275" y="427445"/>
              <a:ext cx="2212050" cy="2504994"/>
            </a:xfrm>
            <a:prstGeom prst="rect">
              <a:avLst/>
            </a:prstGeom>
            <a:noFill/>
            <a:ln>
              <a:noFill/>
            </a:ln>
          </p:spPr>
        </p:pic>
        <p:sp>
          <p:nvSpPr>
            <p:cNvPr id="791" name="Google Shape;791;p1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b="1" sz="1200">
                <a:solidFill>
                  <a:schemeClr val="dk1"/>
                </a:solidFill>
                <a:latin typeface="Raleway"/>
                <a:ea typeface="Raleway"/>
                <a:cs typeface="Raleway"/>
                <a:sym typeface="Raleway"/>
              </a:endParaRPr>
            </a:p>
          </p:txBody>
        </p:sp>
      </p:grpSp>
      <p:sp>
        <p:nvSpPr>
          <p:cNvPr id="792" name="Google Shape;792;p117"/>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2"/>
                </a:solidFill>
                <a:latin typeface="Lato"/>
                <a:ea typeface="Lato"/>
                <a:cs typeface="Lato"/>
                <a:sym typeface="Lato"/>
              </a:rPr>
              <a:t>Story for illustration purposes only</a:t>
            </a:r>
            <a:endParaRPr i="1" sz="1200">
              <a:solidFill>
                <a:schemeClr val="lt2"/>
              </a:solidFill>
              <a:latin typeface="Lato"/>
              <a:ea typeface="Lato"/>
              <a:cs typeface="Lato"/>
              <a:sym typeface="La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descr="Screen Shot 2015-11-20 at 9.47.21 AM.png" id="797" name="Google Shape;797;p118"/>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798" name="Google Shape;798;p118"/>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translation barrier left Alberto feeling lonely and hurt Marco’s business.</a:t>
            </a:r>
            <a:endParaRPr/>
          </a:p>
        </p:txBody>
      </p:sp>
      <p:grpSp>
        <p:nvGrpSpPr>
          <p:cNvPr id="799" name="Google Shape;799;p118"/>
          <p:cNvGrpSpPr/>
          <p:nvPr/>
        </p:nvGrpSpPr>
        <p:grpSpPr>
          <a:xfrm>
            <a:off x="6781388" y="2496117"/>
            <a:ext cx="2212050" cy="2504994"/>
            <a:chOff x="6803275" y="427445"/>
            <a:chExt cx="2212050" cy="2504994"/>
          </a:xfrm>
        </p:grpSpPr>
        <p:pic>
          <p:nvPicPr>
            <p:cNvPr id="800" name="Google Shape;800;p118"/>
            <p:cNvPicPr preferRelativeResize="0"/>
            <p:nvPr/>
          </p:nvPicPr>
          <p:blipFill>
            <a:blip r:embed="rId4">
              <a:alphaModFix/>
            </a:blip>
            <a:stretch>
              <a:fillRect/>
            </a:stretch>
          </p:blipFill>
          <p:spPr>
            <a:xfrm>
              <a:off x="6803275" y="427445"/>
              <a:ext cx="2212050" cy="2504994"/>
            </a:xfrm>
            <a:prstGeom prst="rect">
              <a:avLst/>
            </a:prstGeom>
            <a:noFill/>
            <a:ln>
              <a:noFill/>
            </a:ln>
          </p:spPr>
        </p:pic>
        <p:sp>
          <p:nvSpPr>
            <p:cNvPr id="801" name="Google Shape;801;p1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Ideally, speak of people in very different situations, but where each could benefit from your solution.</a:t>
              </a:r>
              <a:endParaRPr b="1" sz="1200">
                <a:solidFill>
                  <a:schemeClr val="dk1"/>
                </a:solidFill>
                <a:latin typeface="Raleway"/>
                <a:ea typeface="Raleway"/>
                <a:cs typeface="Raleway"/>
                <a:sym typeface="Raleway"/>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5" name="Shape 805"/>
        <p:cNvGrpSpPr/>
        <p:nvPr/>
      </p:nvGrpSpPr>
      <p:grpSpPr>
        <a:xfrm>
          <a:off x="0" y="0"/>
          <a:ext cx="0" cy="0"/>
          <a:chOff x="0" y="0"/>
          <a:chExt cx="0" cy="0"/>
        </a:xfrm>
      </p:grpSpPr>
      <p:pic>
        <p:nvPicPr>
          <p:cNvPr id="806" name="Google Shape;806;p119"/>
          <p:cNvPicPr preferRelativeResize="0"/>
          <p:nvPr/>
        </p:nvPicPr>
        <p:blipFill rotWithShape="1">
          <a:blip r:embed="rId3">
            <a:alphaModFix/>
          </a:blip>
          <a:srcRect b="15074" l="0" r="0" t="0"/>
          <a:stretch/>
        </p:blipFill>
        <p:spPr>
          <a:xfrm>
            <a:off x="0" y="0"/>
            <a:ext cx="9143997" cy="5143498"/>
          </a:xfrm>
          <a:prstGeom prst="rect">
            <a:avLst/>
          </a:prstGeom>
          <a:noFill/>
          <a:ln>
            <a:noFill/>
          </a:ln>
        </p:spPr>
      </p:pic>
      <p:sp>
        <p:nvSpPr>
          <p:cNvPr id="807" name="Google Shape;807;p119"/>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9"/>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rgbClr val="FF4A60"/>
                </a:solidFill>
              </a:rPr>
              <a:t>Then, Marcos discovered Google Translate</a:t>
            </a:r>
            <a:endParaRPr b="1" sz="2800">
              <a:solidFill>
                <a:srgbClr val="FF4A60"/>
              </a:solidFill>
            </a:endParaRPr>
          </a:p>
          <a:p>
            <a:pPr indent="0" lvl="0" marL="0" rtl="0" algn="l">
              <a:lnSpc>
                <a:spcPct val="100000"/>
              </a:lnSpc>
              <a:spcBef>
                <a:spcPts val="1600"/>
              </a:spcBef>
              <a:spcAft>
                <a:spcPts val="0"/>
              </a:spcAft>
              <a:buNone/>
            </a:pPr>
            <a:r>
              <a:rPr lang="en">
                <a:solidFill>
                  <a:schemeClr val="lt1"/>
                </a:solidFill>
              </a:rPr>
              <a:t>He has his visiting customers speak their camera issues into the app. </a:t>
            </a:r>
            <a:endParaRPr>
              <a:solidFill>
                <a:schemeClr val="lt1"/>
              </a:solidFill>
            </a:endParaRPr>
          </a:p>
          <a:p>
            <a:pPr indent="0" lvl="0" marL="0" rtl="0" algn="l">
              <a:lnSpc>
                <a:spcPct val="100000"/>
              </a:lnSpc>
              <a:spcBef>
                <a:spcPts val="1600"/>
              </a:spcBef>
              <a:spcAft>
                <a:spcPts val="1600"/>
              </a:spcAft>
              <a:buNone/>
            </a:pPr>
            <a:r>
              <a:rPr lang="en">
                <a:solidFill>
                  <a:schemeClr val="lt1"/>
                </a:solidFill>
              </a:rPr>
              <a:t>He’s able to give them a friendly,  personalized experience by understanding exactly what they need.</a:t>
            </a:r>
            <a:endParaRPr>
              <a:solidFill>
                <a:schemeClr val="lt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12" name="Shape 812"/>
        <p:cNvGrpSpPr/>
        <p:nvPr/>
      </p:nvGrpSpPr>
      <p:grpSpPr>
        <a:xfrm>
          <a:off x="0" y="0"/>
          <a:ext cx="0" cy="0"/>
          <a:chOff x="0" y="0"/>
          <a:chExt cx="0" cy="0"/>
        </a:xfrm>
      </p:grpSpPr>
      <p:pic>
        <p:nvPicPr>
          <p:cNvPr descr="Screen Shot 2015-11-19 at 11.48.18 PM.png" id="813" name="Google Shape;813;p120"/>
          <p:cNvPicPr preferRelativeResize="0"/>
          <p:nvPr/>
        </p:nvPicPr>
        <p:blipFill rotWithShape="1">
          <a:blip r:embed="rId3">
            <a:alphaModFix/>
          </a:blip>
          <a:srcRect b="0" l="26321" r="26321" t="0"/>
          <a:stretch/>
        </p:blipFill>
        <p:spPr>
          <a:xfrm>
            <a:off x="0" y="0"/>
            <a:ext cx="4567201" cy="5143499"/>
          </a:xfrm>
          <a:prstGeom prst="rect">
            <a:avLst/>
          </a:prstGeom>
          <a:noFill/>
          <a:ln>
            <a:noFill/>
          </a:ln>
        </p:spPr>
      </p:pic>
      <p:sp>
        <p:nvSpPr>
          <p:cNvPr id="814" name="Google Shape;814;p120"/>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4A60"/>
                </a:solidFill>
              </a:rPr>
              <a:t>A simple gesture</a:t>
            </a:r>
            <a:endParaRPr sz="3000">
              <a:solidFill>
                <a:srgbClr val="FF4A60"/>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Coaches Gary and Glen knew no Spanish.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They used Google Translate to invite Alberto to join in</a:t>
            </a:r>
            <a:r>
              <a:rPr lang="en" sz="1800"/>
              <a:t>...</a:t>
            </a:r>
            <a:r>
              <a:rPr lang="en" sz="1800">
                <a:solidFill>
                  <a:srgbClr val="000000"/>
                </a:solidFill>
              </a:rPr>
              <a:t> “Do you want to play?”... “Can you defend the left side?”</a:t>
            </a:r>
            <a:endParaRPr sz="1800">
              <a:solidFill>
                <a:srgbClr val="000000"/>
              </a:solidFill>
            </a:endParaRPr>
          </a:p>
        </p:txBody>
      </p:sp>
      <p:grpSp>
        <p:nvGrpSpPr>
          <p:cNvPr id="815" name="Google Shape;815;p120"/>
          <p:cNvGrpSpPr/>
          <p:nvPr/>
        </p:nvGrpSpPr>
        <p:grpSpPr>
          <a:xfrm>
            <a:off x="134988" y="2496117"/>
            <a:ext cx="2212050" cy="2504994"/>
            <a:chOff x="6803275" y="427445"/>
            <a:chExt cx="2212050" cy="2504994"/>
          </a:xfrm>
        </p:grpSpPr>
        <p:pic>
          <p:nvPicPr>
            <p:cNvPr id="816" name="Google Shape;816;p120"/>
            <p:cNvPicPr preferRelativeResize="0"/>
            <p:nvPr/>
          </p:nvPicPr>
          <p:blipFill>
            <a:blip r:embed="rId4">
              <a:alphaModFix/>
            </a:blip>
            <a:stretch>
              <a:fillRect/>
            </a:stretch>
          </p:blipFill>
          <p:spPr>
            <a:xfrm>
              <a:off x="6803275" y="427445"/>
              <a:ext cx="2212050" cy="2504994"/>
            </a:xfrm>
            <a:prstGeom prst="rect">
              <a:avLst/>
            </a:prstGeom>
            <a:noFill/>
            <a:ln>
              <a:noFill/>
            </a:ln>
          </p:spPr>
        </p:pic>
        <p:sp>
          <p:nvSpPr>
            <p:cNvPr id="817" name="Google Shape;817;p12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Show how your solution helps the person in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the story reach his or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her goals.</a:t>
              </a:r>
              <a:endParaRPr b="1" sz="1200">
                <a:solidFill>
                  <a:schemeClr val="dk1"/>
                </a:solidFill>
                <a:latin typeface="Raleway"/>
                <a:ea typeface="Raleway"/>
                <a:cs typeface="Raleway"/>
                <a:sym typeface="Raleway"/>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pic>
        <p:nvPicPr>
          <p:cNvPr id="822" name="Google Shape;822;p121"/>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823" name="Google Shape;823;p121"/>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4A60"/>
                </a:solidFill>
              </a:rPr>
              <a:t>From outsider to star</a:t>
            </a:r>
            <a:endParaRPr sz="4200">
              <a:solidFill>
                <a:srgbClr val="FF4A60"/>
              </a:solidFill>
            </a:endParaRPr>
          </a:p>
          <a:p>
            <a:pPr indent="0" lvl="0" marL="0" rtl="0" algn="l">
              <a:spcBef>
                <a:spcPts val="1000"/>
              </a:spcBef>
              <a:spcAft>
                <a:spcPts val="0"/>
              </a:spcAft>
              <a:buNone/>
            </a:pPr>
            <a:r>
              <a:rPr b="0" lang="en" sz="2100"/>
              <a:t>Alberto scored 30 goals in 21 games.  He is now being scouted by several professional clubs in the Premier League.  And he’s a favorite of the other boys on the team.</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rPr b="0" lang="en" sz="1600" u="sng">
                <a:solidFill>
                  <a:srgbClr val="FF4A60"/>
                </a:solidFill>
                <a:latin typeface="Lato"/>
                <a:ea typeface="Lato"/>
                <a:cs typeface="Lato"/>
                <a:sym typeface="Lato"/>
                <a:hlinkClick r:id="rId4"/>
              </a:rPr>
              <a:t>See a short video on Alberto’s story</a:t>
            </a:r>
            <a:endParaRPr sz="2400" u="sng">
              <a:solidFill>
                <a:srgbClr val="FF4A60"/>
              </a:solidFill>
            </a:endParaRPr>
          </a:p>
        </p:txBody>
      </p:sp>
      <p:grpSp>
        <p:nvGrpSpPr>
          <p:cNvPr id="824" name="Google Shape;824;p121"/>
          <p:cNvGrpSpPr/>
          <p:nvPr/>
        </p:nvGrpSpPr>
        <p:grpSpPr>
          <a:xfrm>
            <a:off x="6781388" y="2496117"/>
            <a:ext cx="2212050" cy="2504994"/>
            <a:chOff x="6803275" y="427445"/>
            <a:chExt cx="2212050" cy="2504994"/>
          </a:xfrm>
        </p:grpSpPr>
        <p:pic>
          <p:nvPicPr>
            <p:cNvPr id="825" name="Google Shape;825;p121"/>
            <p:cNvPicPr preferRelativeResize="0"/>
            <p:nvPr/>
          </p:nvPicPr>
          <p:blipFill>
            <a:blip r:embed="rId5">
              <a:alphaModFix/>
            </a:blip>
            <a:stretch>
              <a:fillRect/>
            </a:stretch>
          </p:blipFill>
          <p:spPr>
            <a:xfrm>
              <a:off x="6803275" y="427445"/>
              <a:ext cx="2212050" cy="2504994"/>
            </a:xfrm>
            <a:prstGeom prst="rect">
              <a:avLst/>
            </a:prstGeom>
            <a:noFill/>
            <a:ln>
              <a:noFill/>
            </a:ln>
          </p:spPr>
        </p:pic>
        <p:sp>
          <p:nvSpPr>
            <p:cNvPr id="826" name="Google Shape;826;p12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Stories become more credible when they use concrete details such as the specific complex moves Alberto learned through Translate and his 30 goals in 21 games performance stats.</a:t>
              </a:r>
              <a:endParaRPr b="1">
                <a:solidFill>
                  <a:schemeClr val="dk1"/>
                </a:solidFill>
                <a:latin typeface="Raleway"/>
                <a:ea typeface="Raleway"/>
                <a:cs typeface="Raleway"/>
                <a:sym typeface="Raleway"/>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147" name="Shape 147"/>
        <p:cNvGrpSpPr/>
        <p:nvPr/>
      </p:nvGrpSpPr>
      <p:grpSpPr>
        <a:xfrm>
          <a:off x="0" y="0"/>
          <a:ext cx="0" cy="0"/>
          <a:chOff x="0" y="0"/>
          <a:chExt cx="0" cy="0"/>
        </a:xfrm>
      </p:grpSpPr>
      <p:sp>
        <p:nvSpPr>
          <p:cNvPr id="148" name="Google Shape;148;p2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r>
              <a:rPr lang="en" sz="1800"/>
              <a:t>. js</a:t>
            </a:r>
            <a:endParaRPr sz="18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830" name="Shape 830"/>
        <p:cNvGrpSpPr/>
        <p:nvPr/>
      </p:nvGrpSpPr>
      <p:grpSpPr>
        <a:xfrm>
          <a:off x="0" y="0"/>
          <a:ext cx="0" cy="0"/>
          <a:chOff x="0" y="0"/>
          <a:chExt cx="0" cy="0"/>
        </a:xfrm>
      </p:grpSpPr>
      <p:pic>
        <p:nvPicPr>
          <p:cNvPr id="831" name="Google Shape;831;p122"/>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832" name="Google Shape;832;p122"/>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3</a:t>
            </a:r>
            <a:r>
              <a:rPr b="1" lang="en" sz="3000">
                <a:solidFill>
                  <a:schemeClr val="lt2"/>
                </a:solidFill>
                <a:latin typeface="Raleway"/>
                <a:ea typeface="Raleway"/>
                <a:cs typeface="Raleway"/>
                <a:sym typeface="Raleway"/>
              </a:rPr>
              <a:t>. Examples</a:t>
            </a:r>
            <a:endParaRPr b="1" sz="3000">
              <a:solidFill>
                <a:schemeClr val="lt2"/>
              </a:solidFill>
              <a:latin typeface="Raleway"/>
              <a:ea typeface="Raleway"/>
              <a:cs typeface="Raleway"/>
              <a:sym typeface="Raleway"/>
            </a:endParaRPr>
          </a:p>
        </p:txBody>
      </p:sp>
      <p:sp>
        <p:nvSpPr>
          <p:cNvPr id="833" name="Google Shape;833;p122"/>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People need to understand how rare or frequent your examples are. </a:t>
            </a:r>
            <a:endParaRPr sz="1200">
              <a:latin typeface="Raleway"/>
              <a:ea typeface="Raleway"/>
              <a:cs typeface="Raleway"/>
              <a:sym typeface="Raleway"/>
            </a:endParaRPr>
          </a:p>
          <a:p>
            <a:pPr indent="0" lvl="0" marL="0" rtl="0" algn="l">
              <a:spcBef>
                <a:spcPts val="1600"/>
              </a:spcBef>
              <a:spcAft>
                <a:spcPts val="0"/>
              </a:spcAft>
              <a:buNone/>
            </a:pPr>
            <a:r>
              <a:rPr lang="en" sz="1200">
                <a:latin typeface="Raleway"/>
                <a:ea typeface="Raleway"/>
                <a:cs typeface="Raleway"/>
                <a:sym typeface="Raleway"/>
              </a:rPr>
              <a:t>Pick 1 or 2 statistics and make them as concrete as possible. Stats are generally not sticky, but here are a few tactics: </a:t>
            </a:r>
            <a:endParaRPr sz="1200">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Relate</a:t>
            </a:r>
            <a:br>
              <a:rPr lang="en" sz="1400">
                <a:latin typeface="Raleway"/>
                <a:ea typeface="Raleway"/>
                <a:cs typeface="Raleway"/>
                <a:sym typeface="Raleway"/>
              </a:rPr>
            </a:br>
            <a:r>
              <a:rPr lang="en" sz="1200">
                <a:latin typeface="Raleway"/>
                <a:ea typeface="Raleway"/>
                <a:cs typeface="Raleway"/>
                <a:sym typeface="Raleway"/>
              </a:rPr>
              <a:t>Deliver data within the context of a story you’ve already told</a:t>
            </a:r>
            <a:endParaRPr sz="1200">
              <a:latin typeface="Raleway"/>
              <a:ea typeface="Raleway"/>
              <a:cs typeface="Raleway"/>
              <a:sym typeface="Raleway"/>
            </a:endParaRPr>
          </a:p>
          <a:p>
            <a:pPr indent="-317500" lvl="0" marL="457200" rtl="0" algn="l">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Compare</a:t>
            </a:r>
            <a:br>
              <a:rPr lang="en" sz="1400">
                <a:latin typeface="Raleway"/>
                <a:ea typeface="Raleway"/>
                <a:cs typeface="Raleway"/>
                <a:sym typeface="Raleway"/>
              </a:rPr>
            </a:br>
            <a:r>
              <a:rPr lang="en" sz="1200">
                <a:latin typeface="Raleway"/>
                <a:ea typeface="Raleway"/>
                <a:cs typeface="Raleway"/>
                <a:sym typeface="Raleway"/>
              </a:rPr>
              <a:t>Make big numbers digestible by putting them in the context of something familiar</a:t>
            </a:r>
            <a:endParaRPr sz="1200">
              <a:latin typeface="Raleway"/>
              <a:ea typeface="Raleway"/>
              <a:cs typeface="Raleway"/>
              <a:sym typeface="Raleway"/>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23"/>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It’s no surprise Marcos uses Google Translate in his shop regularly.</a:t>
            </a:r>
            <a:endParaRPr b="0" sz="2300"/>
          </a:p>
          <a:p>
            <a:pPr indent="0" lvl="0" marL="0" rtl="0" algn="l">
              <a:spcBef>
                <a:spcPts val="1600"/>
              </a:spcBef>
              <a:spcAft>
                <a:spcPts val="1000"/>
              </a:spcAft>
              <a:buNone/>
            </a:pPr>
            <a:r>
              <a:rPr lang="en"/>
              <a:t>There are </a:t>
            </a:r>
            <a:r>
              <a:rPr lang="en">
                <a:solidFill>
                  <a:srgbClr val="FF4A60"/>
                </a:solidFill>
              </a:rPr>
              <a:t>23 officially recognized languages</a:t>
            </a:r>
            <a:r>
              <a:rPr lang="en"/>
              <a:t> in the EU.</a:t>
            </a:r>
            <a:endParaRPr/>
          </a:p>
        </p:txBody>
      </p:sp>
      <p:sp>
        <p:nvSpPr>
          <p:cNvPr id="839" name="Google Shape;839;p123"/>
          <p:cNvSpPr txBox="1"/>
          <p:nvPr/>
        </p:nvSpPr>
        <p:spPr>
          <a:xfrm>
            <a:off x="283100" y="4681350"/>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Source: </a:t>
            </a:r>
            <a:r>
              <a:rPr lang="en" sz="1200" u="sng">
                <a:solidFill>
                  <a:srgbClr val="FF4A60"/>
                </a:solidFill>
                <a:latin typeface="Lato"/>
                <a:ea typeface="Lato"/>
                <a:cs typeface="Lato"/>
                <a:sym typeface="Lato"/>
                <a:hlinkClick r:id="rId3"/>
              </a:rPr>
              <a:t>theguardian.com</a:t>
            </a:r>
            <a:endParaRPr sz="1200">
              <a:solidFill>
                <a:srgbClr val="FF4A60"/>
              </a:solidFill>
              <a:latin typeface="Lato"/>
              <a:ea typeface="Lato"/>
              <a:cs typeface="Lato"/>
              <a:sym typeface="Lato"/>
            </a:endParaRPr>
          </a:p>
        </p:txBody>
      </p:sp>
      <p:grpSp>
        <p:nvGrpSpPr>
          <p:cNvPr id="840" name="Google Shape;840;p123"/>
          <p:cNvGrpSpPr/>
          <p:nvPr/>
        </p:nvGrpSpPr>
        <p:grpSpPr>
          <a:xfrm>
            <a:off x="6781388" y="2496117"/>
            <a:ext cx="2212050" cy="2504994"/>
            <a:chOff x="6803275" y="427445"/>
            <a:chExt cx="2212050" cy="2504994"/>
          </a:xfrm>
        </p:grpSpPr>
        <p:pic>
          <p:nvPicPr>
            <p:cNvPr id="841" name="Google Shape;841;p123"/>
            <p:cNvPicPr preferRelativeResize="0"/>
            <p:nvPr/>
          </p:nvPicPr>
          <p:blipFill>
            <a:blip r:embed="rId4">
              <a:alphaModFix/>
            </a:blip>
            <a:stretch>
              <a:fillRect/>
            </a:stretch>
          </p:blipFill>
          <p:spPr>
            <a:xfrm>
              <a:off x="6803275" y="427445"/>
              <a:ext cx="2212050" cy="2504994"/>
            </a:xfrm>
            <a:prstGeom prst="rect">
              <a:avLst/>
            </a:prstGeom>
            <a:noFill/>
            <a:ln>
              <a:noFill/>
            </a:ln>
          </p:spPr>
        </p:pic>
        <p:sp>
          <p:nvSpPr>
            <p:cNvPr id="842" name="Google Shape;842;p12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Don’t let data stand alone. Always relate it back to a story you’ve already told, in this case, Marco’s shop.</a:t>
              </a:r>
              <a:endParaRPr b="1">
                <a:solidFill>
                  <a:schemeClr val="dk1"/>
                </a:solidFill>
                <a:latin typeface="Raleway"/>
                <a:ea typeface="Raleway"/>
                <a:cs typeface="Raleway"/>
                <a:sym typeface="Raleway"/>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24"/>
          <p:cNvSpPr txBox="1"/>
          <p:nvPr>
            <p:ph type="title"/>
          </p:nvPr>
        </p:nvSpPr>
        <p:spPr>
          <a:xfrm>
            <a:off x="265500" y="754200"/>
            <a:ext cx="40452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a:solidFill>
                  <a:schemeClr val="lt2"/>
                </a:solidFill>
              </a:rPr>
              <a:t>More than 50 million Americans travelled abroad in 2015</a:t>
            </a:r>
            <a:endParaRPr b="0"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2500">
                <a:solidFill>
                  <a:schemeClr val="lt2"/>
                </a:solidFill>
              </a:rPr>
              <a:t>THAT’S MORE THAN THE</a:t>
            </a:r>
            <a:r>
              <a:rPr lang="en" sz="2100">
                <a:solidFill>
                  <a:schemeClr val="lt2"/>
                </a:solidFill>
              </a:rPr>
              <a:t> </a:t>
            </a:r>
            <a:r>
              <a:rPr lang="en" sz="3800">
                <a:solidFill>
                  <a:schemeClr val="lt2"/>
                </a:solidFill>
              </a:rPr>
              <a:t>POPULATION OF </a:t>
            </a:r>
            <a:endParaRPr sz="3800">
              <a:solidFill>
                <a:schemeClr val="lt2"/>
              </a:solidFill>
            </a:endParaRPr>
          </a:p>
          <a:p>
            <a:pPr indent="0" lvl="0" marL="0" rtl="0" algn="l">
              <a:spcBef>
                <a:spcPts val="0"/>
              </a:spcBef>
              <a:spcAft>
                <a:spcPts val="0"/>
              </a:spcAft>
              <a:buNone/>
            </a:pPr>
            <a:r>
              <a:rPr lang="en">
                <a:solidFill>
                  <a:srgbClr val="FF4A60"/>
                </a:solidFill>
              </a:rPr>
              <a:t>CALIFORNIA</a:t>
            </a:r>
            <a:r>
              <a:rPr lang="en">
                <a:solidFill>
                  <a:schemeClr val="lt2"/>
                </a:solidFill>
              </a:rPr>
              <a:t> AND</a:t>
            </a:r>
            <a:r>
              <a:rPr lang="en" sz="2500">
                <a:solidFill>
                  <a:schemeClr val="lt2"/>
                </a:solidFill>
              </a:rPr>
              <a:t> </a:t>
            </a:r>
            <a:br>
              <a:rPr lang="en" sz="2500">
                <a:solidFill>
                  <a:schemeClr val="lt2"/>
                </a:solidFill>
              </a:rPr>
            </a:br>
            <a:r>
              <a:rPr lang="en" sz="3400">
                <a:solidFill>
                  <a:srgbClr val="FF4A60"/>
                </a:solidFill>
              </a:rPr>
              <a:t>TEXAS</a:t>
            </a:r>
            <a:r>
              <a:rPr lang="en" sz="3400">
                <a:solidFill>
                  <a:schemeClr val="lt2"/>
                </a:solidFill>
              </a:rPr>
              <a:t> COMBINED</a:t>
            </a:r>
            <a:endParaRPr sz="3400">
              <a:solidFill>
                <a:schemeClr val="lt2"/>
              </a:solidFill>
            </a:endParaRPr>
          </a:p>
        </p:txBody>
      </p:sp>
      <p:pic>
        <p:nvPicPr>
          <p:cNvPr id="848" name="Google Shape;848;p124"/>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849" name="Google Shape;849;p124"/>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850" name="Google Shape;850;p124"/>
          <p:cNvGrpSpPr/>
          <p:nvPr/>
        </p:nvGrpSpPr>
        <p:grpSpPr>
          <a:xfrm>
            <a:off x="6781388" y="2496117"/>
            <a:ext cx="2212050" cy="2504994"/>
            <a:chOff x="6803275" y="427445"/>
            <a:chExt cx="2212050" cy="2504994"/>
          </a:xfrm>
        </p:grpSpPr>
        <p:pic>
          <p:nvPicPr>
            <p:cNvPr id="851" name="Google Shape;851;p124"/>
            <p:cNvPicPr preferRelativeResize="0"/>
            <p:nvPr/>
          </p:nvPicPr>
          <p:blipFill>
            <a:blip r:embed="rId5">
              <a:alphaModFix/>
            </a:blip>
            <a:stretch>
              <a:fillRect/>
            </a:stretch>
          </p:blipFill>
          <p:spPr>
            <a:xfrm>
              <a:off x="6803275" y="427445"/>
              <a:ext cx="2212050" cy="2504994"/>
            </a:xfrm>
            <a:prstGeom prst="rect">
              <a:avLst/>
            </a:prstGeom>
            <a:noFill/>
            <a:ln>
              <a:noFill/>
            </a:ln>
          </p:spPr>
        </p:pic>
        <p:sp>
          <p:nvSpPr>
            <p:cNvPr id="852" name="Google Shape;852;p124"/>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When a number is too large or too small to easily comprehend, clarify it with a comparison to something familiar.</a:t>
              </a:r>
              <a:endParaRPr b="1">
                <a:solidFill>
                  <a:schemeClr val="dk1"/>
                </a:solidFill>
                <a:latin typeface="Raleway"/>
                <a:ea typeface="Raleway"/>
                <a:cs typeface="Raleway"/>
                <a:sym typeface="Raleway"/>
              </a:endParaRPr>
            </a:p>
          </p:txBody>
        </p:sp>
      </p:grpSp>
      <p:sp>
        <p:nvSpPr>
          <p:cNvPr id="853" name="Google Shape;853;p124"/>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Source: </a:t>
            </a:r>
            <a:r>
              <a:rPr lang="en" sz="1200" u="sng">
                <a:solidFill>
                  <a:srgbClr val="FF4A60"/>
                </a:solidFill>
                <a:latin typeface="Lato"/>
                <a:ea typeface="Lato"/>
                <a:cs typeface="Lato"/>
                <a:sym typeface="Lato"/>
                <a:hlinkClick r:id="rId6"/>
              </a:rPr>
              <a:t>travel.trade.gov</a:t>
            </a:r>
            <a:endParaRPr sz="1200">
              <a:solidFill>
                <a:srgbClr val="FF4A60"/>
              </a:solidFill>
              <a:latin typeface="Lato"/>
              <a:ea typeface="Lato"/>
              <a:cs typeface="Lato"/>
              <a:sym typeface="Lat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2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Milestones</a:t>
            </a:r>
            <a:endParaRPr>
              <a:solidFill>
                <a:schemeClr val="lt2"/>
              </a:solidFill>
            </a:endParaRPr>
          </a:p>
        </p:txBody>
      </p:sp>
      <p:graphicFrame>
        <p:nvGraphicFramePr>
          <p:cNvPr id="859" name="Google Shape;859;p125"/>
          <p:cNvGraphicFramePr/>
          <p:nvPr/>
        </p:nvGraphicFramePr>
        <p:xfrm>
          <a:off x="323100" y="2393975"/>
          <a:ext cx="3000000" cy="3000000"/>
        </p:xfrm>
        <a:graphic>
          <a:graphicData uri="http://schemas.openxmlformats.org/drawingml/2006/table">
            <a:tbl>
              <a:tblPr>
                <a:noFill/>
                <a:tableStyleId>{A0AC9292-9DA8-4135-B1A1-7C54D09F7024}</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noAutofit/>
                    </a:bodyPr>
                    <a:lstStyle/>
                    <a:p>
                      <a:pPr indent="0" lvl="0" marL="0" rtl="0" algn="ctr">
                        <a:spcBef>
                          <a:spcPts val="0"/>
                        </a:spcBef>
                        <a:spcAft>
                          <a:spcPts val="0"/>
                        </a:spcAft>
                        <a:buNone/>
                      </a:pPr>
                      <a:r>
                        <a:rPr lang="en" sz="1800">
                          <a:solidFill>
                            <a:srgbClr val="FFFFFF"/>
                          </a:solidFill>
                        </a:rPr>
                        <a:t>2014</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noAutofit/>
                    </a:bodyPr>
                    <a:lstStyle/>
                    <a:p>
                      <a:pPr indent="0" lvl="0" marL="0" rtl="0" algn="ctr">
                        <a:spcBef>
                          <a:spcPts val="0"/>
                        </a:spcBef>
                        <a:spcAft>
                          <a:spcPts val="0"/>
                        </a:spcAft>
                        <a:buNone/>
                      </a:pPr>
                      <a:r>
                        <a:rPr lang="en" sz="1800">
                          <a:solidFill>
                            <a:srgbClr val="FFFFFF"/>
                          </a:solidFill>
                        </a:rPr>
                        <a:t>2015</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4A60"/>
                    </a:solidFill>
                  </a:tcPr>
                </a:tc>
                <a:tc hMerge="1"/>
                <a:tc hMerge="1"/>
                <a:tc hMerge="1"/>
                <a:tc hMerge="1"/>
                <a:tc hMerge="1"/>
                <a:tc hMerge="1"/>
                <a:tc hMerge="1"/>
              </a:tr>
            </a:tbl>
          </a:graphicData>
        </a:graphic>
      </p:graphicFrame>
      <p:cxnSp>
        <p:nvCxnSpPr>
          <p:cNvPr id="860" name="Google Shape;860;p125"/>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861" name="Google Shape;861;p125"/>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4A60"/>
                </a:solidFill>
              </a:rPr>
              <a:t>October 2014</a:t>
            </a:r>
            <a:endParaRPr b="1" sz="1800">
              <a:solidFill>
                <a:srgbClr val="FF4A60"/>
              </a:solidFill>
            </a:endParaRPr>
          </a:p>
        </p:txBody>
      </p:sp>
      <p:sp>
        <p:nvSpPr>
          <p:cNvPr id="862" name="Google Shape;862;p125"/>
          <p:cNvSpPr txBox="1"/>
          <p:nvPr>
            <p:ph idx="4294967295" type="body"/>
          </p:nvPr>
        </p:nvSpPr>
        <p:spPr>
          <a:xfrm>
            <a:off x="646175" y="156047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Translate web pages with Chrome extension</a:t>
            </a:r>
            <a:endParaRPr sz="1400"/>
          </a:p>
          <a:p>
            <a:pPr indent="0" lvl="0" marL="0" rtl="0" algn="l">
              <a:spcBef>
                <a:spcPts val="1600"/>
              </a:spcBef>
              <a:spcAft>
                <a:spcPts val="1600"/>
              </a:spcAft>
              <a:buNone/>
            </a:pPr>
            <a:r>
              <a:t/>
            </a:r>
            <a:endParaRPr sz="1400"/>
          </a:p>
        </p:txBody>
      </p:sp>
      <p:sp>
        <p:nvSpPr>
          <p:cNvPr id="863" name="Google Shape;863;p125"/>
          <p:cNvSpPr txBox="1"/>
          <p:nvPr>
            <p:ph type="title"/>
          </p:nvPr>
        </p:nvSpPr>
        <p:spPr>
          <a:xfrm>
            <a:off x="3251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4A60"/>
                </a:solidFill>
              </a:rPr>
              <a:t>August 2015</a:t>
            </a:r>
            <a:endParaRPr b="1" sz="1800">
              <a:solidFill>
                <a:srgbClr val="FF4A60"/>
              </a:solidFill>
            </a:endParaRPr>
          </a:p>
        </p:txBody>
      </p:sp>
      <p:sp>
        <p:nvSpPr>
          <p:cNvPr id="864" name="Google Shape;864;p125"/>
          <p:cNvSpPr txBox="1"/>
          <p:nvPr>
            <p:ph idx="4294967295" type="body"/>
          </p:nvPr>
        </p:nvSpPr>
        <p:spPr>
          <a:xfrm>
            <a:off x="3251009" y="39937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conversations through your Android watch</a:t>
            </a:r>
            <a:endParaRPr sz="1400"/>
          </a:p>
        </p:txBody>
      </p:sp>
      <p:sp>
        <p:nvSpPr>
          <p:cNvPr id="865" name="Google Shape;865;p125"/>
          <p:cNvSpPr txBox="1"/>
          <p:nvPr>
            <p:ph type="title"/>
          </p:nvPr>
        </p:nvSpPr>
        <p:spPr>
          <a:xfrm>
            <a:off x="50910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4A60"/>
                </a:solidFill>
              </a:rPr>
              <a:t>October 2015</a:t>
            </a:r>
            <a:endParaRPr b="1" sz="1800">
              <a:solidFill>
                <a:srgbClr val="FF4A60"/>
              </a:solidFill>
            </a:endParaRPr>
          </a:p>
        </p:txBody>
      </p:sp>
      <p:sp>
        <p:nvSpPr>
          <p:cNvPr id="866" name="Google Shape;866;p125"/>
          <p:cNvSpPr txBox="1"/>
          <p:nvPr>
            <p:ph idx="4294967295" type="body"/>
          </p:nvPr>
        </p:nvSpPr>
        <p:spPr>
          <a:xfrm>
            <a:off x="5091049" y="156047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text within an app</a:t>
            </a:r>
            <a:endParaRPr sz="1400"/>
          </a:p>
        </p:txBody>
      </p:sp>
      <p:sp>
        <p:nvSpPr>
          <p:cNvPr id="867" name="Google Shape;867;p125"/>
          <p:cNvSpPr txBox="1"/>
          <p:nvPr>
            <p:ph type="title"/>
          </p:nvPr>
        </p:nvSpPr>
        <p:spPr>
          <a:xfrm>
            <a:off x="62451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4A60"/>
                </a:solidFill>
              </a:rPr>
              <a:t>November 2015</a:t>
            </a:r>
            <a:endParaRPr b="1" sz="1800">
              <a:solidFill>
                <a:srgbClr val="FF4A60"/>
              </a:solidFill>
            </a:endParaRPr>
          </a:p>
        </p:txBody>
      </p:sp>
      <p:sp>
        <p:nvSpPr>
          <p:cNvPr id="868" name="Google Shape;868;p125"/>
          <p:cNvSpPr txBox="1"/>
          <p:nvPr>
            <p:ph idx="4294967295" type="body"/>
          </p:nvPr>
        </p:nvSpPr>
        <p:spPr>
          <a:xfrm>
            <a:off x="6245125" y="3993750"/>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written text from English or German to Arabic with the click of a camera</a:t>
            </a:r>
            <a:endParaRPr sz="1400"/>
          </a:p>
        </p:txBody>
      </p:sp>
      <p:cxnSp>
        <p:nvCxnSpPr>
          <p:cNvPr id="869" name="Google Shape;869;p125"/>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870" name="Google Shape;870;p125"/>
          <p:cNvCxnSpPr/>
          <p:nvPr/>
        </p:nvCxnSpPr>
        <p:spPr>
          <a:xfrm rot="10800000">
            <a:off x="49977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871" name="Google Shape;871;p125"/>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26"/>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are saying</a:t>
            </a:r>
            <a:endParaRPr/>
          </a:p>
        </p:txBody>
      </p:sp>
      <p:sp>
        <p:nvSpPr>
          <p:cNvPr id="877" name="Google Shape;877;p126"/>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6"/>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26"/>
          <p:cNvSpPr/>
          <p:nvPr/>
        </p:nvSpPr>
        <p:spPr>
          <a:xfrm>
            <a:off x="6049089" y="1988900"/>
            <a:ext cx="2629500" cy="2244900"/>
          </a:xfrm>
          <a:prstGeom prst="wedgeRectCallout">
            <a:avLst>
              <a:gd fmla="val -20833" name="adj1"/>
              <a:gd fmla="val 62500" name="adj2"/>
            </a:avLst>
          </a:prstGeom>
          <a:solidFill>
            <a:srgbClr val="FF4A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26"/>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Translate has officially inspired me to learn French </a:t>
            </a:r>
            <a:endParaRPr sz="2100">
              <a:solidFill>
                <a:schemeClr val="lt1"/>
              </a:solidFill>
            </a:endParaRPr>
          </a:p>
          <a:p>
            <a:pPr indent="0" lvl="0" marL="0" rtl="0" algn="l">
              <a:spcBef>
                <a:spcPts val="1200"/>
              </a:spcBef>
              <a:spcAft>
                <a:spcPts val="1200"/>
              </a:spcAft>
              <a:buNone/>
            </a:pPr>
            <a:r>
              <a:rPr b="0" lang="en" sz="1400"/>
              <a:t>Abby Author</a:t>
            </a:r>
            <a:r>
              <a:rPr b="0" lang="en" sz="1400">
                <a:solidFill>
                  <a:schemeClr val="lt1"/>
                </a:solidFill>
              </a:rPr>
              <a:t>, NYC</a:t>
            </a:r>
            <a:endParaRPr b="0" sz="1400">
              <a:solidFill>
                <a:schemeClr val="lt1"/>
              </a:solidFill>
            </a:endParaRPr>
          </a:p>
        </p:txBody>
      </p:sp>
      <p:sp>
        <p:nvSpPr>
          <p:cNvPr id="881" name="Google Shape;881;p126"/>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With this app, I’m confident to plan a trip to rural Vietnam</a:t>
            </a:r>
            <a:endParaRPr sz="2100">
              <a:solidFill>
                <a:schemeClr val="lt1"/>
              </a:solidFill>
            </a:endParaRPr>
          </a:p>
          <a:p>
            <a:pPr indent="0" lvl="0" marL="0" rtl="0" algn="l">
              <a:spcBef>
                <a:spcPts val="1200"/>
              </a:spcBef>
              <a:spcAft>
                <a:spcPts val="1200"/>
              </a:spcAft>
              <a:buNone/>
            </a:pPr>
            <a:r>
              <a:rPr b="0" lang="en" sz="1400"/>
              <a:t>Wendy Writer</a:t>
            </a:r>
            <a:r>
              <a:rPr b="0" lang="en" sz="1400">
                <a:solidFill>
                  <a:schemeClr val="lt1"/>
                </a:solidFill>
              </a:rPr>
              <a:t>, CA</a:t>
            </a:r>
            <a:endParaRPr sz="1400">
              <a:solidFill>
                <a:schemeClr val="lt1"/>
              </a:solidFill>
            </a:endParaRPr>
          </a:p>
        </p:txBody>
      </p:sp>
      <p:sp>
        <p:nvSpPr>
          <p:cNvPr id="882" name="Google Shape;882;p126"/>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Visual translation feels like magic</a:t>
            </a:r>
            <a:endParaRPr sz="2100">
              <a:solidFill>
                <a:schemeClr val="lt1"/>
              </a:solidFill>
            </a:endParaRPr>
          </a:p>
          <a:p>
            <a:pPr indent="0" lvl="0" marL="0" rtl="0" algn="l">
              <a:spcBef>
                <a:spcPts val="1200"/>
              </a:spcBef>
              <a:spcAft>
                <a:spcPts val="1200"/>
              </a:spcAft>
              <a:buNone/>
            </a:pPr>
            <a:r>
              <a:rPr b="0" lang="en" sz="1400"/>
              <a:t>Ronny Reader</a:t>
            </a:r>
            <a:r>
              <a:rPr b="0" lang="en" sz="1400">
                <a:solidFill>
                  <a:schemeClr val="lt1"/>
                </a:solidFill>
              </a:rPr>
              <a:t>, NYC</a:t>
            </a:r>
            <a:endParaRPr b="0" sz="1400">
              <a:solidFill>
                <a:schemeClr val="lt1"/>
              </a:solidFill>
            </a:endParaRPr>
          </a:p>
        </p:txBody>
      </p:sp>
      <p:sp>
        <p:nvSpPr>
          <p:cNvPr id="883" name="Google Shape;883;p12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Lato"/>
                <a:ea typeface="Lato"/>
                <a:cs typeface="Lato"/>
                <a:sym typeface="Lato"/>
              </a:rPr>
              <a:t>Quotes for illustration purposes only</a:t>
            </a:r>
            <a:endParaRPr i="1" sz="1200">
              <a:solidFill>
                <a:schemeClr val="accent5"/>
              </a:solidFill>
              <a:latin typeface="Lato"/>
              <a:ea typeface="Lato"/>
              <a:cs typeface="Lato"/>
              <a:sym typeface="Lat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pic>
        <p:nvPicPr>
          <p:cNvPr id="888" name="Google Shape;888;p127"/>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889" name="Google Shape;889;p127"/>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 a 2nd language? </a:t>
            </a:r>
            <a:br>
              <a:rPr lang="en"/>
            </a:br>
            <a:r>
              <a:rPr lang="en"/>
              <a:t>Make Google Translate  even better by joining </a:t>
            </a:r>
            <a:br>
              <a:rPr lang="en"/>
            </a:br>
            <a:r>
              <a:rPr lang="en"/>
              <a:t>the </a:t>
            </a:r>
            <a:r>
              <a:rPr lang="en">
                <a:solidFill>
                  <a:srgbClr val="FF4A60"/>
                </a:solidFill>
                <a:uFill>
                  <a:noFill/>
                </a:uFill>
                <a:hlinkClick r:id="rId4"/>
              </a:rPr>
              <a:t>community</a:t>
            </a:r>
            <a:r>
              <a:rPr lang="en"/>
              <a:t>.</a:t>
            </a:r>
            <a:endParaRPr/>
          </a:p>
        </p:txBody>
      </p:sp>
      <p:grpSp>
        <p:nvGrpSpPr>
          <p:cNvPr id="890" name="Google Shape;890;p127"/>
          <p:cNvGrpSpPr/>
          <p:nvPr/>
        </p:nvGrpSpPr>
        <p:grpSpPr>
          <a:xfrm>
            <a:off x="6781388" y="2496111"/>
            <a:ext cx="2212050" cy="2504994"/>
            <a:chOff x="6803275" y="427445"/>
            <a:chExt cx="2212050" cy="2504994"/>
          </a:xfrm>
        </p:grpSpPr>
        <p:pic>
          <p:nvPicPr>
            <p:cNvPr id="891" name="Google Shape;891;p127"/>
            <p:cNvPicPr preferRelativeResize="0"/>
            <p:nvPr/>
          </p:nvPicPr>
          <p:blipFill>
            <a:blip r:embed="rId5">
              <a:alphaModFix/>
            </a:blip>
            <a:stretch>
              <a:fillRect/>
            </a:stretch>
          </p:blipFill>
          <p:spPr>
            <a:xfrm>
              <a:off x="6803275" y="427445"/>
              <a:ext cx="2212050" cy="2504994"/>
            </a:xfrm>
            <a:prstGeom prst="rect">
              <a:avLst/>
            </a:prstGeom>
            <a:noFill/>
            <a:ln>
              <a:noFill/>
            </a:ln>
          </p:spPr>
        </p:pic>
        <p:sp>
          <p:nvSpPr>
            <p:cNvPr id="892" name="Google Shape;892;p12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4A60"/>
                  </a:solidFill>
                  <a:latin typeface="Raleway"/>
                  <a:ea typeface="Raleway"/>
                  <a:cs typeface="Raleway"/>
                  <a:sym typeface="Raleway"/>
                </a:rPr>
                <a:t>Tip</a:t>
              </a:r>
              <a:endParaRPr b="1">
                <a:solidFill>
                  <a:srgbClr val="FF4A60"/>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Inspire your audience to act on the information they just learned.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Depending on your idea, this can be anything from downloading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app to joining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organization.</a:t>
              </a:r>
              <a:endParaRPr b="1">
                <a:solidFill>
                  <a:schemeClr val="dk1"/>
                </a:solidFill>
                <a:latin typeface="Raleway"/>
                <a:ea typeface="Raleway"/>
                <a:cs typeface="Raleway"/>
                <a:sym typeface="Raleway"/>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152" name="Shape 152"/>
        <p:cNvGrpSpPr/>
        <p:nvPr/>
      </p:nvGrpSpPr>
      <p:grpSpPr>
        <a:xfrm>
          <a:off x="0" y="0"/>
          <a:ext cx="0" cy="0"/>
          <a:chOff x="0" y="0"/>
          <a:chExt cx="0" cy="0"/>
        </a:xfrm>
      </p:grpSpPr>
      <p:pic>
        <p:nvPicPr>
          <p:cNvPr id="153" name="Google Shape;153;p24"/>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154" name="Google Shape;154;p24"/>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Variables</a:t>
            </a:r>
            <a:endParaRPr b="1" sz="3000">
              <a:solidFill>
                <a:schemeClr val="lt2"/>
              </a:solidFill>
              <a:latin typeface="Raleway"/>
              <a:ea typeface="Raleway"/>
              <a:cs typeface="Raleway"/>
              <a:sym typeface="Raleway"/>
            </a:endParaRPr>
          </a:p>
        </p:txBody>
      </p:sp>
      <p:sp>
        <p:nvSpPr>
          <p:cNvPr id="155" name="Google Shape;155;p24"/>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Storage of information</a:t>
            </a:r>
            <a:br>
              <a:rPr lang="en" sz="1400">
                <a:latin typeface="Raleway"/>
                <a:ea typeface="Raleway"/>
                <a:cs typeface="Raleway"/>
                <a:sym typeface="Raleway"/>
              </a:rPr>
            </a:br>
            <a:r>
              <a:rPr lang="en" sz="1200">
                <a:latin typeface="Raleway"/>
                <a:ea typeface="Raleway"/>
                <a:cs typeface="Raleway"/>
                <a:sym typeface="Raleway"/>
              </a:rPr>
              <a:t>Store values in a variable </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Passing around of information</a:t>
            </a:r>
            <a:br>
              <a:rPr lang="en" sz="1400">
                <a:latin typeface="Raleway"/>
                <a:ea typeface="Raleway"/>
                <a:cs typeface="Raleway"/>
                <a:sym typeface="Raleway"/>
              </a:rPr>
            </a:br>
            <a:r>
              <a:rPr lang="en" sz="1200">
                <a:latin typeface="Raleway"/>
                <a:ea typeface="Raleway"/>
                <a:cs typeface="Raleway"/>
                <a:sym typeface="Raleway"/>
              </a:rPr>
              <a:t>Pass values into functions</a:t>
            </a:r>
            <a:endParaRPr sz="1200">
              <a:latin typeface="Raleway"/>
              <a:ea typeface="Raleway"/>
              <a:cs typeface="Raleway"/>
              <a:sym typeface="Raleway"/>
            </a:endParaRPr>
          </a:p>
          <a:p>
            <a:pPr indent="-304800" lvl="0" marL="457200" rtl="0" algn="l">
              <a:spcBef>
                <a:spcPts val="1000"/>
              </a:spcBef>
              <a:spcAft>
                <a:spcPts val="0"/>
              </a:spcAft>
              <a:buClr>
                <a:srgbClr val="FF4A60"/>
              </a:buClr>
              <a:buSzPts val="1200"/>
              <a:buFont typeface="Raleway"/>
              <a:buChar char="➔"/>
            </a:pPr>
            <a:r>
              <a:rPr b="1" lang="en" sz="1400">
                <a:solidFill>
                  <a:srgbClr val="FF4A60"/>
                </a:solidFill>
                <a:latin typeface="Raleway"/>
                <a:ea typeface="Raleway"/>
                <a:cs typeface="Raleway"/>
                <a:sym typeface="Raleway"/>
              </a:rPr>
              <a:t>Better understanding of problems</a:t>
            </a:r>
            <a:br>
              <a:rPr lang="en" sz="1400">
                <a:latin typeface="Raleway"/>
                <a:ea typeface="Raleway"/>
                <a:cs typeface="Raleway"/>
                <a:sym typeface="Raleway"/>
              </a:rPr>
            </a:br>
            <a:r>
              <a:rPr lang="en" sz="1200">
                <a:latin typeface="Raleway"/>
                <a:ea typeface="Raleway"/>
                <a:cs typeface="Raleway"/>
                <a:sym typeface="Raleway"/>
              </a:rPr>
              <a:t>Used to give a better definition to values to make sure they help explain a story of the problems</a:t>
            </a:r>
            <a:endParaRPr b="1" sz="1400">
              <a:solidFill>
                <a:srgbClr val="FF4A60"/>
              </a:solidFill>
              <a:latin typeface="Raleway"/>
              <a:ea typeface="Raleway"/>
              <a:cs typeface="Raleway"/>
              <a:sym typeface="Raleway"/>
            </a:endParaRPr>
          </a:p>
          <a:p>
            <a:pPr indent="0" lvl="0" marL="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Variable</a:t>
            </a:r>
            <a:r>
              <a:rPr lang="en" sz="3600">
                <a:solidFill>
                  <a:srgbClr val="FF4A60"/>
                </a:solidFill>
              </a:rPr>
              <a:t>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161" name="Google Shape;161;p25"/>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How to declare variables</a:t>
            </a:r>
            <a:endParaRPr b="0" sz="1800">
              <a:latin typeface="Lato"/>
              <a:ea typeface="Lato"/>
              <a:cs typeface="Lato"/>
              <a:sym typeface="Lato"/>
            </a:endParaRPr>
          </a:p>
        </p:txBody>
      </p:sp>
      <p:pic>
        <p:nvPicPr>
          <p:cNvPr id="162" name="Google Shape;162;p25"/>
          <p:cNvPicPr preferRelativeResize="0"/>
          <p:nvPr/>
        </p:nvPicPr>
        <p:blipFill>
          <a:blip r:embed="rId3">
            <a:alphaModFix/>
          </a:blip>
          <a:stretch>
            <a:fillRect/>
          </a:stretch>
        </p:blipFill>
        <p:spPr>
          <a:xfrm>
            <a:off x="525525" y="1272550"/>
            <a:ext cx="7830225" cy="3455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Variable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168" name="Google Shape;168;p26"/>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How to declare variables continued</a:t>
            </a:r>
            <a:endParaRPr b="0" sz="1800">
              <a:latin typeface="Lato"/>
              <a:ea typeface="Lato"/>
              <a:cs typeface="Lato"/>
              <a:sym typeface="Lato"/>
            </a:endParaRPr>
          </a:p>
        </p:txBody>
      </p:sp>
      <p:pic>
        <p:nvPicPr>
          <p:cNvPr id="169" name="Google Shape;169;p26"/>
          <p:cNvPicPr preferRelativeResize="0"/>
          <p:nvPr/>
        </p:nvPicPr>
        <p:blipFill>
          <a:blip r:embed="rId3">
            <a:alphaModFix/>
          </a:blip>
          <a:stretch>
            <a:fillRect/>
          </a:stretch>
        </p:blipFill>
        <p:spPr>
          <a:xfrm>
            <a:off x="525526" y="1316501"/>
            <a:ext cx="7246725" cy="3186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Variable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175" name="Google Shape;175;p27"/>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Incorrect variable declaration</a:t>
            </a:r>
            <a:endParaRPr b="0" sz="1800">
              <a:latin typeface="Lato"/>
              <a:ea typeface="Lato"/>
              <a:cs typeface="Lato"/>
              <a:sym typeface="Lato"/>
            </a:endParaRPr>
          </a:p>
        </p:txBody>
      </p:sp>
      <p:pic>
        <p:nvPicPr>
          <p:cNvPr id="176" name="Google Shape;176;p27"/>
          <p:cNvPicPr preferRelativeResize="0"/>
          <p:nvPr/>
        </p:nvPicPr>
        <p:blipFill>
          <a:blip r:embed="rId3">
            <a:alphaModFix/>
          </a:blip>
          <a:stretch>
            <a:fillRect/>
          </a:stretch>
        </p:blipFill>
        <p:spPr>
          <a:xfrm>
            <a:off x="525525" y="1391252"/>
            <a:ext cx="6568327" cy="306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Variable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182" name="Google Shape;182;p28"/>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Naming continued</a:t>
            </a:r>
            <a:endParaRPr b="0" sz="1800">
              <a:latin typeface="Lato"/>
              <a:ea typeface="Lato"/>
              <a:cs typeface="Lato"/>
              <a:sym typeface="Lato"/>
            </a:endParaRPr>
          </a:p>
        </p:txBody>
      </p:sp>
      <p:pic>
        <p:nvPicPr>
          <p:cNvPr id="183" name="Google Shape;183;p28"/>
          <p:cNvPicPr preferRelativeResize="0"/>
          <p:nvPr/>
        </p:nvPicPr>
        <p:blipFill>
          <a:blip r:embed="rId3">
            <a:alphaModFix/>
          </a:blip>
          <a:stretch>
            <a:fillRect/>
          </a:stretch>
        </p:blipFill>
        <p:spPr>
          <a:xfrm>
            <a:off x="525525" y="1384775"/>
            <a:ext cx="5601225" cy="2585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187" name="Shape 187"/>
        <p:cNvGrpSpPr/>
        <p:nvPr/>
      </p:nvGrpSpPr>
      <p:grpSpPr>
        <a:xfrm>
          <a:off x="0" y="0"/>
          <a:ext cx="0" cy="0"/>
          <a:chOff x="0" y="0"/>
          <a:chExt cx="0" cy="0"/>
        </a:xfrm>
      </p:grpSpPr>
      <p:sp>
        <p:nvSpPr>
          <p:cNvPr id="188" name="Google Shape;188;p29"/>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Variables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0"/>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Variable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194" name="Google Shape;194;p30"/>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Variables are case sensitive </a:t>
            </a:r>
            <a:endParaRPr b="0" sz="1800">
              <a:latin typeface="Lato"/>
              <a:ea typeface="Lato"/>
              <a:cs typeface="Lato"/>
              <a:sym typeface="Lato"/>
            </a:endParaRPr>
          </a:p>
        </p:txBody>
      </p:sp>
      <p:pic>
        <p:nvPicPr>
          <p:cNvPr id="195" name="Google Shape;195;p30"/>
          <p:cNvPicPr preferRelativeResize="0"/>
          <p:nvPr/>
        </p:nvPicPr>
        <p:blipFill>
          <a:blip r:embed="rId3">
            <a:alphaModFix/>
          </a:blip>
          <a:stretch>
            <a:fillRect/>
          </a:stretch>
        </p:blipFill>
        <p:spPr>
          <a:xfrm>
            <a:off x="525525" y="1583575"/>
            <a:ext cx="5811650" cy="1353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Variable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201" name="Google Shape;201;p31"/>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Constants</a:t>
            </a:r>
            <a:endParaRPr b="0" sz="1800">
              <a:latin typeface="Lato"/>
              <a:ea typeface="Lato"/>
              <a:cs typeface="Lato"/>
              <a:sym typeface="Lato"/>
            </a:endParaRPr>
          </a:p>
        </p:txBody>
      </p:sp>
      <p:pic>
        <p:nvPicPr>
          <p:cNvPr id="202" name="Google Shape;202;p31"/>
          <p:cNvPicPr preferRelativeResize="0"/>
          <p:nvPr/>
        </p:nvPicPr>
        <p:blipFill>
          <a:blip r:embed="rId3">
            <a:alphaModFix/>
          </a:blip>
          <a:stretch>
            <a:fillRect/>
          </a:stretch>
        </p:blipFill>
        <p:spPr>
          <a:xfrm>
            <a:off x="525529" y="1394525"/>
            <a:ext cx="6512400" cy="32875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80" name="Shape 80"/>
        <p:cNvGrpSpPr/>
        <p:nvPr/>
      </p:nvGrpSpPr>
      <p:grpSpPr>
        <a:xfrm>
          <a:off x="0" y="0"/>
          <a:ext cx="0" cy="0"/>
          <a:chOff x="0" y="0"/>
          <a:chExt cx="0" cy="0"/>
        </a:xfrm>
      </p:grpSpPr>
      <p:sp>
        <p:nvSpPr>
          <p:cNvPr id="81" name="Google Shape;81;p14"/>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a:t>
            </a:r>
            <a:r>
              <a:rPr lang="en" sz="1800"/>
              <a:t>. js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206" name="Shape 206"/>
        <p:cNvGrpSpPr/>
        <p:nvPr/>
      </p:nvGrpSpPr>
      <p:grpSpPr>
        <a:xfrm>
          <a:off x="0" y="0"/>
          <a:ext cx="0" cy="0"/>
          <a:chOff x="0" y="0"/>
          <a:chExt cx="0" cy="0"/>
        </a:xfrm>
      </p:grpSpPr>
      <p:sp>
        <p:nvSpPr>
          <p:cNvPr id="207" name="Google Shape;207;p3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Comments</a:t>
            </a:r>
            <a:r>
              <a:rPr lang="en" sz="1800"/>
              <a:t> js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213" name="Google Shape;213;p33"/>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Code Comments</a:t>
            </a:r>
            <a:endParaRPr b="1" sz="3000">
              <a:solidFill>
                <a:schemeClr val="lt2"/>
              </a:solidFill>
              <a:latin typeface="Raleway"/>
              <a:ea typeface="Raleway"/>
              <a:cs typeface="Raleway"/>
              <a:sym typeface="Raleway"/>
            </a:endParaRPr>
          </a:p>
        </p:txBody>
      </p:sp>
      <p:sp>
        <p:nvSpPr>
          <p:cNvPr id="214" name="Google Shape;214;p33"/>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Bad comments</a:t>
            </a:r>
            <a:br>
              <a:rPr lang="en" sz="1400">
                <a:latin typeface="Raleway"/>
                <a:ea typeface="Raleway"/>
                <a:cs typeface="Raleway"/>
                <a:sym typeface="Raleway"/>
              </a:rPr>
            </a:br>
            <a:r>
              <a:rPr lang="en" sz="1200">
                <a:latin typeface="Raleway"/>
                <a:ea typeface="Raleway"/>
                <a:cs typeface="Raleway"/>
                <a:sym typeface="Raleway"/>
              </a:rPr>
              <a:t>Used for explaining what is going on in code</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Good comments</a:t>
            </a:r>
            <a:br>
              <a:rPr lang="en" sz="1400">
                <a:latin typeface="Raleway"/>
                <a:ea typeface="Raleway"/>
                <a:cs typeface="Raleway"/>
                <a:sym typeface="Raleway"/>
              </a:rPr>
            </a:br>
            <a:r>
              <a:rPr lang="en" sz="1200">
                <a:latin typeface="Raleway"/>
                <a:ea typeface="Raleway"/>
                <a:cs typeface="Raleway"/>
                <a:sym typeface="Raleway"/>
              </a:rPr>
              <a:t>Used to tell a story about the problem. That is very specific to the problems domain. Can also be used to document use of functions.</a:t>
            </a:r>
            <a:endParaRPr sz="1200">
              <a:latin typeface="Raleway"/>
              <a:ea typeface="Raleway"/>
              <a:cs typeface="Raleway"/>
              <a:sym typeface="Raleway"/>
            </a:endParaRPr>
          </a:p>
          <a:p>
            <a:pPr indent="-304800" lvl="0" marL="457200" rtl="0" algn="l">
              <a:spcBef>
                <a:spcPts val="1000"/>
              </a:spcBef>
              <a:spcAft>
                <a:spcPts val="0"/>
              </a:spcAft>
              <a:buClr>
                <a:srgbClr val="FF4A60"/>
              </a:buClr>
              <a:buSzPts val="1200"/>
              <a:buFont typeface="Raleway"/>
              <a:buChar char="➔"/>
            </a:pPr>
            <a:r>
              <a:rPr b="1" lang="en" sz="1400">
                <a:solidFill>
                  <a:srgbClr val="FF4A60"/>
                </a:solidFill>
                <a:latin typeface="Raleway"/>
                <a:ea typeface="Raleway"/>
                <a:cs typeface="Raleway"/>
                <a:sym typeface="Raleway"/>
              </a:rPr>
              <a:t>Auto documenting comments</a:t>
            </a:r>
            <a:br>
              <a:rPr lang="en" sz="1400">
                <a:latin typeface="Raleway"/>
                <a:ea typeface="Raleway"/>
                <a:cs typeface="Raleway"/>
                <a:sym typeface="Raleway"/>
              </a:rPr>
            </a:br>
            <a:r>
              <a:rPr lang="en" sz="1200">
                <a:latin typeface="Raleway"/>
                <a:ea typeface="Raleway"/>
                <a:cs typeface="Raleway"/>
                <a:sym typeface="Raleway"/>
              </a:rPr>
              <a:t>Used for documenting functions so some IDEs can read these and give you code smells.</a:t>
            </a:r>
            <a:endParaRPr b="1" sz="1400">
              <a:solidFill>
                <a:srgbClr val="FF4A60"/>
              </a:solidFill>
              <a:latin typeface="Raleway"/>
              <a:ea typeface="Raleway"/>
              <a:cs typeface="Raleway"/>
              <a:sym typeface="Raleway"/>
            </a:endParaRPr>
          </a:p>
          <a:p>
            <a:pPr indent="0" lvl="0" marL="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4"/>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Code Comments</a:t>
            </a:r>
            <a:r>
              <a:rPr lang="en" sz="3600">
                <a:solidFill>
                  <a:srgbClr val="FF4A60"/>
                </a:solidFill>
              </a:rPr>
              <a:t>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220" name="Google Shape;220;p34"/>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Single line comments</a:t>
            </a:r>
            <a:endParaRPr b="0" sz="1800">
              <a:latin typeface="Lato"/>
              <a:ea typeface="Lato"/>
              <a:cs typeface="Lato"/>
              <a:sym typeface="Lato"/>
            </a:endParaRPr>
          </a:p>
        </p:txBody>
      </p:sp>
      <p:pic>
        <p:nvPicPr>
          <p:cNvPr id="221" name="Google Shape;221;p34"/>
          <p:cNvPicPr preferRelativeResize="0"/>
          <p:nvPr/>
        </p:nvPicPr>
        <p:blipFill>
          <a:blip r:embed="rId3">
            <a:alphaModFix/>
          </a:blip>
          <a:stretch>
            <a:fillRect/>
          </a:stretch>
        </p:blipFill>
        <p:spPr>
          <a:xfrm>
            <a:off x="525525" y="1243100"/>
            <a:ext cx="5610475" cy="3319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Code Comments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227" name="Google Shape;227;p35"/>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Multiple</a:t>
            </a:r>
            <a:r>
              <a:rPr b="0" lang="en" sz="1800">
                <a:latin typeface="Lato"/>
                <a:ea typeface="Lato"/>
                <a:cs typeface="Lato"/>
                <a:sym typeface="Lato"/>
              </a:rPr>
              <a:t> line comments</a:t>
            </a:r>
            <a:endParaRPr b="0" sz="1800">
              <a:latin typeface="Lato"/>
              <a:ea typeface="Lato"/>
              <a:cs typeface="Lato"/>
              <a:sym typeface="Lato"/>
            </a:endParaRPr>
          </a:p>
        </p:txBody>
      </p:sp>
      <p:pic>
        <p:nvPicPr>
          <p:cNvPr id="228" name="Google Shape;228;p35"/>
          <p:cNvPicPr preferRelativeResize="0"/>
          <p:nvPr/>
        </p:nvPicPr>
        <p:blipFill>
          <a:blip r:embed="rId3">
            <a:alphaModFix/>
          </a:blip>
          <a:stretch>
            <a:fillRect/>
          </a:stretch>
        </p:blipFill>
        <p:spPr>
          <a:xfrm>
            <a:off x="525525" y="1390650"/>
            <a:ext cx="4779058" cy="306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232" name="Shape 232"/>
        <p:cNvGrpSpPr/>
        <p:nvPr/>
      </p:nvGrpSpPr>
      <p:grpSpPr>
        <a:xfrm>
          <a:off x="0" y="0"/>
          <a:ext cx="0" cy="0"/>
          <a:chOff x="0" y="0"/>
          <a:chExt cx="0" cy="0"/>
        </a:xfrm>
      </p:grpSpPr>
      <p:sp>
        <p:nvSpPr>
          <p:cNvPr id="233" name="Google Shape;233;p3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Operators</a:t>
            </a:r>
            <a:r>
              <a:rPr lang="en" sz="1800"/>
              <a:t>. js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237" name="Shape 237"/>
        <p:cNvGrpSpPr/>
        <p:nvPr/>
      </p:nvGrpSpPr>
      <p:grpSpPr>
        <a:xfrm>
          <a:off x="0" y="0"/>
          <a:ext cx="0" cy="0"/>
          <a:chOff x="0" y="0"/>
          <a:chExt cx="0" cy="0"/>
        </a:xfrm>
      </p:grpSpPr>
      <p:pic>
        <p:nvPicPr>
          <p:cNvPr id="238" name="Google Shape;238;p37"/>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239" name="Google Shape;239;p37"/>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Operators</a:t>
            </a:r>
            <a:endParaRPr b="1" sz="3000">
              <a:solidFill>
                <a:schemeClr val="lt2"/>
              </a:solidFill>
              <a:latin typeface="Raleway"/>
              <a:ea typeface="Raleway"/>
              <a:cs typeface="Raleway"/>
              <a:sym typeface="Raleway"/>
            </a:endParaRPr>
          </a:p>
        </p:txBody>
      </p:sp>
      <p:sp>
        <p:nvSpPr>
          <p:cNvPr id="240" name="Google Shape;240;p37"/>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is an Operator?</a:t>
            </a:r>
            <a:endParaRPr sz="1200">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Operand</a:t>
            </a:r>
            <a:br>
              <a:rPr lang="en" sz="1400">
                <a:latin typeface="Raleway"/>
                <a:ea typeface="Raleway"/>
                <a:cs typeface="Raleway"/>
                <a:sym typeface="Raleway"/>
              </a:rPr>
            </a:br>
            <a:r>
              <a:rPr lang="en" sz="1200">
                <a:latin typeface="Raleway"/>
                <a:ea typeface="Raleway"/>
                <a:cs typeface="Raleway"/>
                <a:sym typeface="Raleway"/>
              </a:rPr>
              <a:t>Is what operators are applied to</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Unary</a:t>
            </a:r>
            <a:br>
              <a:rPr lang="en" sz="1400">
                <a:latin typeface="Raleway"/>
                <a:ea typeface="Raleway"/>
                <a:cs typeface="Raleway"/>
                <a:sym typeface="Raleway"/>
              </a:rPr>
            </a:br>
            <a:r>
              <a:rPr lang="en" sz="1200">
                <a:latin typeface="Raleway"/>
                <a:ea typeface="Raleway"/>
                <a:cs typeface="Raleway"/>
                <a:sym typeface="Raleway"/>
              </a:rPr>
              <a:t>If it has a single operand</a:t>
            </a:r>
            <a:endParaRPr sz="1200">
              <a:latin typeface="Raleway"/>
              <a:ea typeface="Raleway"/>
              <a:cs typeface="Raleway"/>
              <a:sym typeface="Raleway"/>
            </a:endParaRPr>
          </a:p>
          <a:p>
            <a:pPr indent="-317500" lvl="0" marL="457200" marR="0" rtl="0" algn="l">
              <a:lnSpc>
                <a:spcPct val="115000"/>
              </a:lnSpc>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Binary</a:t>
            </a:r>
            <a:br>
              <a:rPr lang="en" sz="1200">
                <a:latin typeface="Raleway"/>
                <a:ea typeface="Raleway"/>
                <a:cs typeface="Raleway"/>
                <a:sym typeface="Raleway"/>
              </a:rPr>
            </a:br>
            <a:r>
              <a:rPr lang="en" sz="1200">
                <a:latin typeface="Raleway"/>
                <a:ea typeface="Raleway"/>
                <a:cs typeface="Raleway"/>
                <a:sym typeface="Raleway"/>
              </a:rPr>
              <a:t>If it has two operands</a:t>
            </a:r>
            <a:endParaRPr sz="1200">
              <a:latin typeface="Raleway"/>
              <a:ea typeface="Raleway"/>
              <a:cs typeface="Raleway"/>
              <a:sym typeface="Raleway"/>
            </a:endParaRPr>
          </a:p>
          <a:p>
            <a:pPr indent="-304800" lvl="0" marL="457200" rtl="0" algn="l">
              <a:spcBef>
                <a:spcPts val="1000"/>
              </a:spcBef>
              <a:spcAft>
                <a:spcPts val="1000"/>
              </a:spcAft>
              <a:buClr>
                <a:srgbClr val="FF4A60"/>
              </a:buClr>
              <a:buSzPts val="1200"/>
              <a:buFont typeface="Raleway"/>
              <a:buChar char="➔"/>
            </a:pPr>
            <a:r>
              <a:rPr b="1" lang="en" sz="1400">
                <a:solidFill>
                  <a:srgbClr val="FF4A60"/>
                </a:solidFill>
                <a:latin typeface="Raleway"/>
                <a:ea typeface="Raleway"/>
                <a:cs typeface="Raleway"/>
                <a:sym typeface="Raleway"/>
              </a:rPr>
              <a:t>Other Standard Operators</a:t>
            </a:r>
            <a:br>
              <a:rPr lang="en" sz="1200">
                <a:latin typeface="Raleway"/>
                <a:ea typeface="Raleway"/>
                <a:cs typeface="Raleway"/>
                <a:sym typeface="Raleway"/>
              </a:rPr>
            </a:br>
            <a:r>
              <a:rPr b="1" lang="en" sz="1200">
                <a:latin typeface="Raleway"/>
                <a:ea typeface="Raleway"/>
                <a:cs typeface="Raleway"/>
                <a:sym typeface="Raleway"/>
              </a:rPr>
              <a:t>+ -  /  *</a:t>
            </a:r>
            <a:endParaRPr b="1" sz="1200">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idx="4294967295" type="title"/>
          </p:nvPr>
        </p:nvSpPr>
        <p:spPr>
          <a:xfrm>
            <a:off x="535775" y="383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Operator Exercise</a:t>
            </a:r>
            <a:endParaRPr sz="2400">
              <a:solidFill>
                <a:srgbClr val="FF4A60"/>
              </a:solidFill>
            </a:endParaRPr>
          </a:p>
        </p:txBody>
      </p:sp>
      <p:sp>
        <p:nvSpPr>
          <p:cNvPr id="246" name="Google Shape;246;p38"/>
          <p:cNvSpPr txBox="1"/>
          <p:nvPr>
            <p:ph idx="4294967295" type="title"/>
          </p:nvPr>
        </p:nvSpPr>
        <p:spPr>
          <a:xfrm>
            <a:off x="535775" y="1089050"/>
            <a:ext cx="5197200" cy="34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String </a:t>
            </a:r>
            <a:r>
              <a:rPr b="0" lang="en" sz="1800">
                <a:latin typeface="Lato"/>
                <a:ea typeface="Lato"/>
                <a:cs typeface="Lato"/>
                <a:sym typeface="Lato"/>
              </a:rPr>
              <a:t>concatenation binary +</a:t>
            </a:r>
            <a:r>
              <a:rPr b="0" lang="en" sz="1800">
                <a:latin typeface="Lato"/>
                <a:ea typeface="Lato"/>
                <a:cs typeface="Lato"/>
                <a:sym typeface="Lato"/>
              </a:rPr>
              <a:t> </a:t>
            </a:r>
            <a:endParaRPr b="0" sz="1800">
              <a:latin typeface="Lato"/>
              <a:ea typeface="Lato"/>
              <a:cs typeface="Lato"/>
              <a:sym typeface="Lato"/>
            </a:endParaRPr>
          </a:p>
        </p:txBody>
      </p:sp>
      <p:pic>
        <p:nvPicPr>
          <p:cNvPr id="247" name="Google Shape;247;p38"/>
          <p:cNvPicPr preferRelativeResize="0"/>
          <p:nvPr/>
        </p:nvPicPr>
        <p:blipFill>
          <a:blip r:embed="rId3">
            <a:alphaModFix/>
          </a:blip>
          <a:stretch>
            <a:fillRect/>
          </a:stretch>
        </p:blipFill>
        <p:spPr>
          <a:xfrm>
            <a:off x="535775" y="1553975"/>
            <a:ext cx="4476785" cy="345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Numeric conversion, unary +</a:t>
            </a:r>
            <a:endParaRPr sz="2400">
              <a:solidFill>
                <a:srgbClr val="FF4A60"/>
              </a:solidFill>
            </a:endParaRPr>
          </a:p>
        </p:txBody>
      </p:sp>
      <p:sp>
        <p:nvSpPr>
          <p:cNvPr id="253" name="Google Shape;253;p39"/>
          <p:cNvSpPr txBox="1"/>
          <p:nvPr>
            <p:ph idx="4294967295" type="title"/>
          </p:nvPr>
        </p:nvSpPr>
        <p:spPr>
          <a:xfrm>
            <a:off x="525525" y="97670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Numeric conversion, unary +</a:t>
            </a:r>
            <a:endParaRPr b="0" sz="1800">
              <a:latin typeface="Lato"/>
              <a:ea typeface="Lato"/>
              <a:cs typeface="Lato"/>
              <a:sym typeface="Lato"/>
            </a:endParaRPr>
          </a:p>
        </p:txBody>
      </p:sp>
      <p:pic>
        <p:nvPicPr>
          <p:cNvPr id="254" name="Google Shape;254;p39"/>
          <p:cNvPicPr preferRelativeResize="0"/>
          <p:nvPr/>
        </p:nvPicPr>
        <p:blipFill>
          <a:blip r:embed="rId3">
            <a:alphaModFix/>
          </a:blip>
          <a:stretch>
            <a:fillRect/>
          </a:stretch>
        </p:blipFill>
        <p:spPr>
          <a:xfrm>
            <a:off x="525525" y="1475325"/>
            <a:ext cx="4336325" cy="339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0"/>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Numeric conversion, unary +</a:t>
            </a:r>
            <a:endParaRPr sz="2400">
              <a:solidFill>
                <a:srgbClr val="FF4A60"/>
              </a:solidFill>
            </a:endParaRPr>
          </a:p>
        </p:txBody>
      </p:sp>
      <p:sp>
        <p:nvSpPr>
          <p:cNvPr id="260" name="Google Shape;260;p40"/>
          <p:cNvSpPr txBox="1"/>
          <p:nvPr>
            <p:ph idx="4294967295" type="title"/>
          </p:nvPr>
        </p:nvSpPr>
        <p:spPr>
          <a:xfrm>
            <a:off x="525525" y="84312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Numeric conversion, unary + continues</a:t>
            </a:r>
            <a:endParaRPr b="0" sz="1800">
              <a:latin typeface="Lato"/>
              <a:ea typeface="Lato"/>
              <a:cs typeface="Lato"/>
              <a:sym typeface="Lato"/>
            </a:endParaRPr>
          </a:p>
        </p:txBody>
      </p:sp>
      <p:pic>
        <p:nvPicPr>
          <p:cNvPr id="261" name="Google Shape;261;p40"/>
          <p:cNvPicPr preferRelativeResize="0"/>
          <p:nvPr/>
        </p:nvPicPr>
        <p:blipFill>
          <a:blip r:embed="rId3">
            <a:alphaModFix/>
          </a:blip>
          <a:stretch>
            <a:fillRect/>
          </a:stretch>
        </p:blipFill>
        <p:spPr>
          <a:xfrm>
            <a:off x="525513" y="1266575"/>
            <a:ext cx="7381875" cy="3543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1"/>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600">
                <a:solidFill>
                  <a:srgbClr val="FF4A60"/>
                </a:solidFill>
              </a:rPr>
              <a:t>Operator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267" name="Google Shape;267;p41"/>
          <p:cNvSpPr txBox="1"/>
          <p:nvPr>
            <p:ph idx="4294967295" type="title"/>
          </p:nvPr>
        </p:nvSpPr>
        <p:spPr>
          <a:xfrm>
            <a:off x="525525" y="84312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Operator precedence</a:t>
            </a:r>
            <a:endParaRPr b="0" sz="1800">
              <a:latin typeface="Lato"/>
              <a:ea typeface="Lato"/>
              <a:cs typeface="Lato"/>
              <a:sym typeface="Lato"/>
            </a:endParaRPr>
          </a:p>
        </p:txBody>
      </p:sp>
      <p:pic>
        <p:nvPicPr>
          <p:cNvPr id="268" name="Google Shape;268;p41"/>
          <p:cNvPicPr preferRelativeResize="0"/>
          <p:nvPr/>
        </p:nvPicPr>
        <p:blipFill>
          <a:blip r:embed="rId3">
            <a:alphaModFix/>
          </a:blip>
          <a:stretch>
            <a:fillRect/>
          </a:stretch>
        </p:blipFill>
        <p:spPr>
          <a:xfrm>
            <a:off x="525525" y="1423676"/>
            <a:ext cx="8367550" cy="3025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85"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87" name="Google Shape;87;p15"/>
          <p:cNvSpPr txBox="1"/>
          <p:nvPr/>
        </p:nvSpPr>
        <p:spPr>
          <a:xfrm>
            <a:off x="521925" y="525475"/>
            <a:ext cx="44562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JavaScript</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is a JavaScript?</a:t>
            </a:r>
            <a:endParaRPr sz="1200">
              <a:solidFill>
                <a:schemeClr val="dk2"/>
              </a:solidFill>
              <a:latin typeface="Raleway"/>
              <a:ea typeface="Raleway"/>
              <a:cs typeface="Raleway"/>
              <a:sym typeface="Raleway"/>
            </a:endParaRPr>
          </a:p>
          <a:p>
            <a:pPr indent="-317500" lvl="0" marL="457200" marR="0" rtl="0" algn="l">
              <a:lnSpc>
                <a:spcPct val="115000"/>
              </a:lnSpc>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Definition</a:t>
            </a:r>
            <a:br>
              <a:rPr lang="en" sz="1400">
                <a:latin typeface="Raleway"/>
                <a:ea typeface="Raleway"/>
                <a:cs typeface="Raleway"/>
                <a:sym typeface="Raleway"/>
              </a:rPr>
            </a:br>
            <a:r>
              <a:rPr lang="en" sz="1200">
                <a:latin typeface="Raleway"/>
                <a:ea typeface="Raleway"/>
                <a:cs typeface="Raleway"/>
                <a:sym typeface="Raleway"/>
              </a:rPr>
              <a:t>An object-oriented computer programming language commonly used to create interactive effects within web browsers.</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Interpreted</a:t>
            </a:r>
            <a:br>
              <a:rPr lang="en" sz="1400">
                <a:latin typeface="Raleway"/>
                <a:ea typeface="Raleway"/>
                <a:cs typeface="Raleway"/>
                <a:sym typeface="Raleway"/>
              </a:rPr>
            </a:br>
            <a:r>
              <a:rPr lang="en" sz="1200">
                <a:latin typeface="Raleway"/>
                <a:ea typeface="Raleway"/>
                <a:cs typeface="Raleway"/>
                <a:sym typeface="Raleway"/>
              </a:rPr>
              <a:t>Javascript is interpreted by web browsers and some other runtimes, which means that it does not need to be compiled! Saving you time and complicated setups</a:t>
            </a:r>
            <a:endParaRPr sz="1200">
              <a:latin typeface="Raleway"/>
              <a:ea typeface="Raleway"/>
              <a:cs typeface="Raleway"/>
              <a:sym typeface="Raleway"/>
            </a:endParaRPr>
          </a:p>
          <a:p>
            <a:pPr indent="-304800" lvl="0" marL="457200" rtl="0" algn="l">
              <a:spcBef>
                <a:spcPts val="1000"/>
              </a:spcBef>
              <a:spcAft>
                <a:spcPts val="0"/>
              </a:spcAft>
              <a:buClr>
                <a:srgbClr val="FF4A60"/>
              </a:buClr>
              <a:buSzPts val="1200"/>
              <a:buFont typeface="Raleway"/>
              <a:buChar char="➔"/>
            </a:pPr>
            <a:r>
              <a:rPr b="1" lang="en" sz="1400">
                <a:solidFill>
                  <a:srgbClr val="FF4A60"/>
                </a:solidFill>
                <a:latin typeface="Raleway"/>
                <a:ea typeface="Raleway"/>
                <a:cs typeface="Raleway"/>
                <a:sym typeface="Raleway"/>
              </a:rPr>
              <a:t>Widely Used</a:t>
            </a:r>
            <a:br>
              <a:rPr lang="en" sz="1200">
                <a:latin typeface="Raleway"/>
                <a:ea typeface="Raleway"/>
                <a:cs typeface="Raleway"/>
                <a:sym typeface="Raleway"/>
              </a:rPr>
            </a:br>
            <a:r>
              <a:rPr lang="en" sz="1200">
                <a:latin typeface="Raleway"/>
                <a:ea typeface="Raleway"/>
                <a:cs typeface="Raleway"/>
                <a:sym typeface="Raleway"/>
              </a:rPr>
              <a:t>The vast majority of websites on the internet use JavaScript for one reason or another</a:t>
            </a:r>
            <a:endParaRPr sz="1200">
              <a:latin typeface="Raleway"/>
              <a:ea typeface="Raleway"/>
              <a:cs typeface="Raleway"/>
              <a:sym typeface="Raleway"/>
            </a:endParaRPr>
          </a:p>
          <a:p>
            <a:pPr indent="-317500" lvl="0" marL="457200" rtl="0" algn="l">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JavaScript !== JAVA</a:t>
            </a:r>
            <a:br>
              <a:rPr lang="en" sz="1400">
                <a:latin typeface="Raleway"/>
                <a:ea typeface="Raleway"/>
                <a:cs typeface="Raleway"/>
                <a:sym typeface="Raleway"/>
              </a:rPr>
            </a:br>
            <a:r>
              <a:rPr lang="en" sz="1200">
                <a:latin typeface="Raleway"/>
                <a:ea typeface="Raleway"/>
                <a:cs typeface="Raleway"/>
                <a:sym typeface="Raleway"/>
              </a:rPr>
              <a:t>JavaScript has nothing to do with Java</a:t>
            </a:r>
            <a:endParaRPr sz="1200">
              <a:latin typeface="Raleway"/>
              <a:ea typeface="Raleway"/>
              <a:cs typeface="Raleway"/>
              <a:sym typeface="Raleway"/>
            </a:endParaRPr>
          </a:p>
        </p:txBody>
      </p:sp>
      <p:pic>
        <p:nvPicPr>
          <p:cNvPr id="89" name="Google Shape;89;p15"/>
          <p:cNvPicPr preferRelativeResize="0"/>
          <p:nvPr/>
        </p:nvPicPr>
        <p:blipFill>
          <a:blip r:embed="rId4">
            <a:alphaModFix/>
          </a:blip>
          <a:stretch>
            <a:fillRect/>
          </a:stretch>
        </p:blipFill>
        <p:spPr>
          <a:xfrm>
            <a:off x="7321075" y="409350"/>
            <a:ext cx="1419324" cy="14193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2"/>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Operator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274" name="Google Shape;274;p42"/>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Assignment =</a:t>
            </a:r>
            <a:endParaRPr b="0" sz="1800">
              <a:latin typeface="Lato"/>
              <a:ea typeface="Lato"/>
              <a:cs typeface="Lato"/>
              <a:sym typeface="Lato"/>
            </a:endParaRPr>
          </a:p>
        </p:txBody>
      </p:sp>
      <p:pic>
        <p:nvPicPr>
          <p:cNvPr id="275" name="Google Shape;275;p42"/>
          <p:cNvPicPr preferRelativeResize="0"/>
          <p:nvPr/>
        </p:nvPicPr>
        <p:blipFill>
          <a:blip r:embed="rId3">
            <a:alphaModFix/>
          </a:blip>
          <a:stretch>
            <a:fillRect/>
          </a:stretch>
        </p:blipFill>
        <p:spPr>
          <a:xfrm>
            <a:off x="525525" y="1331650"/>
            <a:ext cx="4144625" cy="3603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3"/>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Operator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281" name="Google Shape;281;p43"/>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Increment ++ </a:t>
            </a:r>
            <a:endParaRPr b="0" sz="1800">
              <a:latin typeface="Lato"/>
              <a:ea typeface="Lato"/>
              <a:cs typeface="Lato"/>
              <a:sym typeface="Lato"/>
            </a:endParaRPr>
          </a:p>
        </p:txBody>
      </p:sp>
      <p:pic>
        <p:nvPicPr>
          <p:cNvPr id="282" name="Google Shape;282;p43"/>
          <p:cNvPicPr preferRelativeResize="0"/>
          <p:nvPr/>
        </p:nvPicPr>
        <p:blipFill>
          <a:blip r:embed="rId3">
            <a:alphaModFix/>
          </a:blip>
          <a:stretch>
            <a:fillRect/>
          </a:stretch>
        </p:blipFill>
        <p:spPr>
          <a:xfrm>
            <a:off x="525525" y="1350875"/>
            <a:ext cx="6833974" cy="203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4"/>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Operator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288" name="Google Shape;288;p44"/>
          <p:cNvSpPr txBox="1"/>
          <p:nvPr>
            <p:ph idx="4294967295" type="title"/>
          </p:nvPr>
        </p:nvSpPr>
        <p:spPr>
          <a:xfrm>
            <a:off x="525525" y="822575"/>
            <a:ext cx="5197200" cy="4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Decrement</a:t>
            </a:r>
            <a:r>
              <a:rPr b="0" lang="en" sz="1800">
                <a:latin typeface="Lato"/>
                <a:ea typeface="Lato"/>
                <a:cs typeface="Lato"/>
                <a:sym typeface="Lato"/>
              </a:rPr>
              <a:t> -- </a:t>
            </a:r>
            <a:endParaRPr b="0" sz="1800">
              <a:latin typeface="Lato"/>
              <a:ea typeface="Lato"/>
              <a:cs typeface="Lato"/>
              <a:sym typeface="Lato"/>
            </a:endParaRPr>
          </a:p>
        </p:txBody>
      </p:sp>
      <p:pic>
        <p:nvPicPr>
          <p:cNvPr id="289" name="Google Shape;289;p44"/>
          <p:cNvPicPr preferRelativeResize="0"/>
          <p:nvPr/>
        </p:nvPicPr>
        <p:blipFill>
          <a:blip r:embed="rId3">
            <a:alphaModFix/>
          </a:blip>
          <a:stretch>
            <a:fillRect/>
          </a:stretch>
        </p:blipFill>
        <p:spPr>
          <a:xfrm>
            <a:off x="525525" y="1329175"/>
            <a:ext cx="7128250" cy="2131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5"/>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Operator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295" name="Google Shape;295;p45"/>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Increment and decrement Placement </a:t>
            </a:r>
            <a:endParaRPr b="0" sz="1800">
              <a:latin typeface="Lato"/>
              <a:ea typeface="Lato"/>
              <a:cs typeface="Lato"/>
              <a:sym typeface="Lato"/>
            </a:endParaRPr>
          </a:p>
        </p:txBody>
      </p:sp>
      <p:pic>
        <p:nvPicPr>
          <p:cNvPr id="296" name="Google Shape;296;p45"/>
          <p:cNvPicPr preferRelativeResize="0"/>
          <p:nvPr/>
        </p:nvPicPr>
        <p:blipFill>
          <a:blip r:embed="rId3">
            <a:alphaModFix/>
          </a:blip>
          <a:stretch>
            <a:fillRect/>
          </a:stretch>
        </p:blipFill>
        <p:spPr>
          <a:xfrm>
            <a:off x="525526" y="1622850"/>
            <a:ext cx="7693375" cy="2353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6"/>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Operator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302" name="Google Shape;302;p46"/>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Modify In Place</a:t>
            </a:r>
            <a:endParaRPr b="0" sz="1800">
              <a:latin typeface="Lato"/>
              <a:ea typeface="Lato"/>
              <a:cs typeface="Lato"/>
              <a:sym typeface="Lato"/>
            </a:endParaRPr>
          </a:p>
        </p:txBody>
      </p:sp>
      <p:pic>
        <p:nvPicPr>
          <p:cNvPr id="303" name="Google Shape;303;p46"/>
          <p:cNvPicPr preferRelativeResize="0"/>
          <p:nvPr/>
        </p:nvPicPr>
        <p:blipFill>
          <a:blip r:embed="rId3">
            <a:alphaModFix/>
          </a:blip>
          <a:stretch>
            <a:fillRect/>
          </a:stretch>
        </p:blipFill>
        <p:spPr>
          <a:xfrm>
            <a:off x="525525" y="1297234"/>
            <a:ext cx="5395875" cy="3667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307" name="Shape 307"/>
        <p:cNvGrpSpPr/>
        <p:nvPr/>
      </p:nvGrpSpPr>
      <p:grpSpPr>
        <a:xfrm>
          <a:off x="0" y="0"/>
          <a:ext cx="0" cy="0"/>
          <a:chOff x="0" y="0"/>
          <a:chExt cx="0" cy="0"/>
        </a:xfrm>
      </p:grpSpPr>
      <p:sp>
        <p:nvSpPr>
          <p:cNvPr id="308" name="Google Shape;308;p47"/>
          <p:cNvSpPr txBox="1"/>
          <p:nvPr>
            <p:ph type="ctrTitle"/>
          </p:nvPr>
        </p:nvSpPr>
        <p:spPr>
          <a:xfrm>
            <a:off x="2092275" y="630225"/>
            <a:ext cx="66111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a:t>
            </a:r>
            <a:r>
              <a:rPr lang="en"/>
              <a:t>Operators</a:t>
            </a:r>
            <a:r>
              <a:rPr lang="en" sz="1800"/>
              <a:t>. js</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8"/>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Operator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314" name="Google Shape;314;p48"/>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Remainder %</a:t>
            </a:r>
            <a:endParaRPr b="0" sz="1800">
              <a:latin typeface="Lato"/>
              <a:ea typeface="Lato"/>
              <a:cs typeface="Lato"/>
              <a:sym typeface="Lato"/>
            </a:endParaRPr>
          </a:p>
        </p:txBody>
      </p:sp>
      <p:pic>
        <p:nvPicPr>
          <p:cNvPr id="315" name="Google Shape;315;p48"/>
          <p:cNvPicPr preferRelativeResize="0"/>
          <p:nvPr/>
        </p:nvPicPr>
        <p:blipFill>
          <a:blip r:embed="rId3">
            <a:alphaModFix/>
          </a:blip>
          <a:stretch>
            <a:fillRect/>
          </a:stretch>
        </p:blipFill>
        <p:spPr>
          <a:xfrm>
            <a:off x="525526" y="1375250"/>
            <a:ext cx="6355001" cy="2276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9"/>
          <p:cNvSpPr txBox="1"/>
          <p:nvPr>
            <p:ph idx="4294967295" type="title"/>
          </p:nvPr>
        </p:nvSpPr>
        <p:spPr>
          <a:xfrm>
            <a:off x="525525" y="208700"/>
            <a:ext cx="6512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4A60"/>
                </a:solidFill>
              </a:rPr>
              <a:t>Operator Exercise</a:t>
            </a:r>
            <a:endParaRPr sz="2400">
              <a:solidFill>
                <a:srgbClr val="FF4A60"/>
              </a:solidFill>
            </a:endParaRPr>
          </a:p>
          <a:p>
            <a:pPr indent="0" lvl="0" marL="0" rtl="0" algn="l">
              <a:spcBef>
                <a:spcPts val="1600"/>
              </a:spcBef>
              <a:spcAft>
                <a:spcPts val="1600"/>
              </a:spcAft>
              <a:buNone/>
            </a:pPr>
            <a:r>
              <a:t/>
            </a:r>
            <a:endParaRPr sz="3600">
              <a:solidFill>
                <a:srgbClr val="FF4A60"/>
              </a:solidFill>
            </a:endParaRPr>
          </a:p>
        </p:txBody>
      </p:sp>
      <p:sp>
        <p:nvSpPr>
          <p:cNvPr id="321" name="Google Shape;321;p49"/>
          <p:cNvSpPr txBox="1"/>
          <p:nvPr>
            <p:ph idx="4294967295" type="title"/>
          </p:nvPr>
        </p:nvSpPr>
        <p:spPr>
          <a:xfrm>
            <a:off x="525525" y="8225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Exponentiation **</a:t>
            </a:r>
            <a:endParaRPr b="0" sz="1800">
              <a:latin typeface="Lato"/>
              <a:ea typeface="Lato"/>
              <a:cs typeface="Lato"/>
              <a:sym typeface="Lato"/>
            </a:endParaRPr>
          </a:p>
        </p:txBody>
      </p:sp>
      <p:pic>
        <p:nvPicPr>
          <p:cNvPr id="322" name="Google Shape;322;p49"/>
          <p:cNvPicPr preferRelativeResize="0"/>
          <p:nvPr/>
        </p:nvPicPr>
        <p:blipFill>
          <a:blip r:embed="rId3">
            <a:alphaModFix/>
          </a:blip>
          <a:stretch>
            <a:fillRect/>
          </a:stretch>
        </p:blipFill>
        <p:spPr>
          <a:xfrm>
            <a:off x="525525" y="1302013"/>
            <a:ext cx="7010400" cy="3533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326" name="Shape 326"/>
        <p:cNvGrpSpPr/>
        <p:nvPr/>
      </p:nvGrpSpPr>
      <p:grpSpPr>
        <a:xfrm>
          <a:off x="0" y="0"/>
          <a:ext cx="0" cy="0"/>
          <a:chOff x="0" y="0"/>
          <a:chExt cx="0" cy="0"/>
        </a:xfrm>
      </p:grpSpPr>
      <p:sp>
        <p:nvSpPr>
          <p:cNvPr id="327" name="Google Shape;327;p50"/>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Comparisons</a:t>
            </a:r>
            <a:r>
              <a:rPr lang="en" sz="1800"/>
              <a:t>. js</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331" name="Shape 331"/>
        <p:cNvGrpSpPr/>
        <p:nvPr/>
      </p:nvGrpSpPr>
      <p:grpSpPr>
        <a:xfrm>
          <a:off x="0" y="0"/>
          <a:ext cx="0" cy="0"/>
          <a:chOff x="0" y="0"/>
          <a:chExt cx="0" cy="0"/>
        </a:xfrm>
      </p:grpSpPr>
      <p:pic>
        <p:nvPicPr>
          <p:cNvPr id="332" name="Google Shape;332;p51"/>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333" name="Google Shape;333;p51"/>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Comparisons</a:t>
            </a:r>
            <a:endParaRPr b="1" sz="3000">
              <a:solidFill>
                <a:schemeClr val="lt2"/>
              </a:solidFill>
              <a:latin typeface="Raleway"/>
              <a:ea typeface="Raleway"/>
              <a:cs typeface="Raleway"/>
              <a:sym typeface="Raleway"/>
            </a:endParaRPr>
          </a:p>
        </p:txBody>
      </p:sp>
      <p:sp>
        <p:nvSpPr>
          <p:cNvPr id="334" name="Google Shape;334;p51"/>
          <p:cNvSpPr txBox="1"/>
          <p:nvPr>
            <p:ph idx="4294967295" type="body"/>
          </p:nvPr>
        </p:nvSpPr>
        <p:spPr>
          <a:xfrm>
            <a:off x="518100" y="13838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is a Comparison</a:t>
            </a:r>
            <a:endParaRPr sz="1200">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Compares two values to see if they follow some rule</a:t>
            </a:r>
            <a:br>
              <a:rPr lang="en" sz="1400">
                <a:latin typeface="Raleway"/>
                <a:ea typeface="Raleway"/>
                <a:cs typeface="Raleway"/>
                <a:sym typeface="Raleway"/>
              </a:rPr>
            </a:br>
            <a:r>
              <a:rPr lang="en" sz="1200">
                <a:latin typeface="Raleway"/>
                <a:ea typeface="Raleway"/>
                <a:cs typeface="Raleway"/>
                <a:sym typeface="Raleway"/>
              </a:rPr>
              <a:t>Is 1 + 1 equal to two? Yes. </a:t>
            </a:r>
            <a:endParaRPr i="1"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Comparison Operators</a:t>
            </a:r>
            <a:br>
              <a:rPr lang="en" sz="1400">
                <a:latin typeface="Raleway"/>
                <a:ea typeface="Raleway"/>
                <a:cs typeface="Raleway"/>
                <a:sym typeface="Raleway"/>
              </a:rPr>
            </a:br>
            <a:r>
              <a:rPr lang="en" sz="1400">
                <a:latin typeface="Raleway"/>
                <a:ea typeface="Raleway"/>
                <a:cs typeface="Raleway"/>
                <a:sym typeface="Raleway"/>
              </a:rPr>
              <a:t>Similar to before in operators, now we can tell if two things are equal</a:t>
            </a:r>
            <a:endParaRPr sz="1200">
              <a:latin typeface="Raleway"/>
              <a:ea typeface="Raleway"/>
              <a:cs typeface="Raleway"/>
              <a:sym typeface="Raleway"/>
            </a:endParaRPr>
          </a:p>
          <a:p>
            <a:pPr indent="-317500" lvl="0" marL="457200" marR="0" rtl="0" algn="l">
              <a:lnSpc>
                <a:spcPct val="115000"/>
              </a:lnSpc>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Used to test for true or false</a:t>
            </a:r>
            <a:br>
              <a:rPr lang="en" sz="1200">
                <a:latin typeface="Raleway"/>
                <a:ea typeface="Raleway"/>
                <a:cs typeface="Raleway"/>
                <a:sym typeface="Raleway"/>
              </a:rPr>
            </a:br>
            <a:r>
              <a:rPr lang="en" sz="1200">
                <a:latin typeface="Raleway"/>
                <a:ea typeface="Raleway"/>
                <a:cs typeface="Raleway"/>
                <a:sym typeface="Raleway"/>
              </a:rPr>
              <a:t>They help us make decisions and guide our code</a:t>
            </a:r>
            <a:endParaRPr sz="12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93" name="Shape 93"/>
        <p:cNvGrpSpPr/>
        <p:nvPr/>
      </p:nvGrpSpPr>
      <p:grpSpPr>
        <a:xfrm>
          <a:off x="0" y="0"/>
          <a:ext cx="0" cy="0"/>
          <a:chOff x="0" y="0"/>
          <a:chExt cx="0" cy="0"/>
        </a:xfrm>
      </p:grpSpPr>
      <p:sp>
        <p:nvSpPr>
          <p:cNvPr id="94" name="Google Shape;94;p1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r>
              <a:rPr lang="en" sz="1800"/>
              <a:t>. js</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2"/>
          <p:cNvSpPr txBox="1"/>
          <p:nvPr>
            <p:ph idx="4294967295" type="title"/>
          </p:nvPr>
        </p:nvSpPr>
        <p:spPr>
          <a:xfrm>
            <a:off x="535775" y="383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Comparisons</a:t>
            </a:r>
            <a:endParaRPr sz="2400">
              <a:solidFill>
                <a:srgbClr val="FF4A60"/>
              </a:solidFill>
            </a:endParaRPr>
          </a:p>
        </p:txBody>
      </p:sp>
      <p:sp>
        <p:nvSpPr>
          <p:cNvPr id="340" name="Google Shape;340;p52"/>
          <p:cNvSpPr txBox="1"/>
          <p:nvPr>
            <p:ph idx="4294967295" type="title"/>
          </p:nvPr>
        </p:nvSpPr>
        <p:spPr>
          <a:xfrm>
            <a:off x="584625" y="1082075"/>
            <a:ext cx="5197200" cy="34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Some Basics</a:t>
            </a:r>
            <a:endParaRPr b="0" sz="1800">
              <a:latin typeface="Lato"/>
              <a:ea typeface="Lato"/>
              <a:cs typeface="Lato"/>
              <a:sym typeface="Lato"/>
            </a:endParaRPr>
          </a:p>
        </p:txBody>
      </p:sp>
      <p:pic>
        <p:nvPicPr>
          <p:cNvPr id="341" name="Google Shape;341;p52"/>
          <p:cNvPicPr preferRelativeResize="0"/>
          <p:nvPr/>
        </p:nvPicPr>
        <p:blipFill>
          <a:blip r:embed="rId3">
            <a:alphaModFix/>
          </a:blip>
          <a:stretch>
            <a:fillRect/>
          </a:stretch>
        </p:blipFill>
        <p:spPr>
          <a:xfrm>
            <a:off x="0" y="1526452"/>
            <a:ext cx="9144001" cy="351424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3"/>
          <p:cNvSpPr txBox="1"/>
          <p:nvPr>
            <p:ph idx="4294967295" type="title"/>
          </p:nvPr>
        </p:nvSpPr>
        <p:spPr>
          <a:xfrm>
            <a:off x="535775" y="383375"/>
            <a:ext cx="66036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Comparisons with type</a:t>
            </a:r>
            <a:endParaRPr sz="2400">
              <a:solidFill>
                <a:srgbClr val="FF4A60"/>
              </a:solidFill>
            </a:endParaRPr>
          </a:p>
        </p:txBody>
      </p:sp>
      <p:pic>
        <p:nvPicPr>
          <p:cNvPr id="347" name="Google Shape;347;p53"/>
          <p:cNvPicPr preferRelativeResize="0"/>
          <p:nvPr/>
        </p:nvPicPr>
        <p:blipFill>
          <a:blip r:embed="rId3">
            <a:alphaModFix/>
          </a:blip>
          <a:stretch>
            <a:fillRect/>
          </a:stretch>
        </p:blipFill>
        <p:spPr>
          <a:xfrm>
            <a:off x="396513" y="1151375"/>
            <a:ext cx="8350963" cy="3687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4"/>
          <p:cNvSpPr txBox="1"/>
          <p:nvPr>
            <p:ph idx="4294967295" type="title"/>
          </p:nvPr>
        </p:nvSpPr>
        <p:spPr>
          <a:xfrm>
            <a:off x="535775" y="383375"/>
            <a:ext cx="66036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Comparisons with type...</a:t>
            </a:r>
            <a:endParaRPr sz="2400">
              <a:solidFill>
                <a:srgbClr val="FF4A60"/>
              </a:solidFill>
            </a:endParaRPr>
          </a:p>
        </p:txBody>
      </p:sp>
      <p:pic>
        <p:nvPicPr>
          <p:cNvPr id="353" name="Google Shape;353;p54"/>
          <p:cNvPicPr preferRelativeResize="0"/>
          <p:nvPr/>
        </p:nvPicPr>
        <p:blipFill>
          <a:blip r:embed="rId3">
            <a:alphaModFix/>
          </a:blip>
          <a:stretch>
            <a:fillRect/>
          </a:stretch>
        </p:blipFill>
        <p:spPr>
          <a:xfrm>
            <a:off x="265700" y="1345650"/>
            <a:ext cx="8612600" cy="3687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5"/>
          <p:cNvSpPr txBox="1"/>
          <p:nvPr>
            <p:ph idx="4294967295" type="title"/>
          </p:nvPr>
        </p:nvSpPr>
        <p:spPr>
          <a:xfrm>
            <a:off x="535775" y="383375"/>
            <a:ext cx="66036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Comparisons </a:t>
            </a:r>
            <a:r>
              <a:rPr lang="en" sz="3600">
                <a:solidFill>
                  <a:srgbClr val="FF4A60"/>
                </a:solidFill>
              </a:rPr>
              <a:t>without type</a:t>
            </a:r>
            <a:endParaRPr sz="2400">
              <a:solidFill>
                <a:srgbClr val="FF4A60"/>
              </a:solidFill>
            </a:endParaRPr>
          </a:p>
        </p:txBody>
      </p:sp>
      <p:pic>
        <p:nvPicPr>
          <p:cNvPr id="359" name="Google Shape;359;p55"/>
          <p:cNvPicPr preferRelativeResize="0"/>
          <p:nvPr/>
        </p:nvPicPr>
        <p:blipFill>
          <a:blip r:embed="rId3">
            <a:alphaModFix/>
          </a:blip>
          <a:stretch>
            <a:fillRect/>
          </a:stretch>
        </p:blipFill>
        <p:spPr>
          <a:xfrm>
            <a:off x="741525" y="1213050"/>
            <a:ext cx="7660961" cy="3687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6"/>
          <p:cNvSpPr txBox="1"/>
          <p:nvPr>
            <p:ph idx="4294967295" type="title"/>
          </p:nvPr>
        </p:nvSpPr>
        <p:spPr>
          <a:xfrm>
            <a:off x="535775" y="383375"/>
            <a:ext cx="66036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Comparisons without type...</a:t>
            </a:r>
            <a:endParaRPr sz="2400">
              <a:solidFill>
                <a:srgbClr val="FF4A60"/>
              </a:solidFill>
            </a:endParaRPr>
          </a:p>
        </p:txBody>
      </p:sp>
      <p:pic>
        <p:nvPicPr>
          <p:cNvPr id="365" name="Google Shape;365;p56"/>
          <p:cNvPicPr preferRelativeResize="0"/>
          <p:nvPr/>
        </p:nvPicPr>
        <p:blipFill>
          <a:blip r:embed="rId3">
            <a:alphaModFix/>
          </a:blip>
          <a:stretch>
            <a:fillRect/>
          </a:stretch>
        </p:blipFill>
        <p:spPr>
          <a:xfrm>
            <a:off x="737350" y="1151375"/>
            <a:ext cx="7669299" cy="3687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369" name="Shape 369"/>
        <p:cNvGrpSpPr/>
        <p:nvPr/>
      </p:nvGrpSpPr>
      <p:grpSpPr>
        <a:xfrm>
          <a:off x="0" y="0"/>
          <a:ext cx="0" cy="0"/>
          <a:chOff x="0" y="0"/>
          <a:chExt cx="0" cy="0"/>
        </a:xfrm>
      </p:grpSpPr>
      <p:sp>
        <p:nvSpPr>
          <p:cNvPr id="370" name="Google Shape;370;p57"/>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Conditionals</a:t>
            </a:r>
            <a:r>
              <a:rPr lang="en" sz="1800"/>
              <a:t>. js</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374" name="Shape 374"/>
        <p:cNvGrpSpPr/>
        <p:nvPr/>
      </p:nvGrpSpPr>
      <p:grpSpPr>
        <a:xfrm>
          <a:off x="0" y="0"/>
          <a:ext cx="0" cy="0"/>
          <a:chOff x="0" y="0"/>
          <a:chExt cx="0" cy="0"/>
        </a:xfrm>
      </p:grpSpPr>
      <p:pic>
        <p:nvPicPr>
          <p:cNvPr id="375" name="Google Shape;375;p58"/>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376" name="Google Shape;376;p58"/>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Conditionals</a:t>
            </a:r>
            <a:endParaRPr b="1" sz="3000">
              <a:solidFill>
                <a:schemeClr val="lt2"/>
              </a:solidFill>
              <a:latin typeface="Raleway"/>
              <a:ea typeface="Raleway"/>
              <a:cs typeface="Raleway"/>
              <a:sym typeface="Raleway"/>
            </a:endParaRPr>
          </a:p>
        </p:txBody>
      </p:sp>
      <p:sp>
        <p:nvSpPr>
          <p:cNvPr id="377" name="Google Shape;377;p58"/>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is an Conditional?</a:t>
            </a:r>
            <a:endParaRPr sz="1200">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Decision</a:t>
            </a:r>
            <a:br>
              <a:rPr lang="en" sz="1400">
                <a:latin typeface="Raleway"/>
                <a:ea typeface="Raleway"/>
                <a:cs typeface="Raleway"/>
                <a:sym typeface="Raleway"/>
              </a:rPr>
            </a:br>
            <a:r>
              <a:rPr lang="en" sz="1200">
                <a:latin typeface="Raleway"/>
                <a:ea typeface="Raleway"/>
                <a:cs typeface="Raleway"/>
                <a:sym typeface="Raleway"/>
              </a:rPr>
              <a:t>Are what conditionals allow us to make </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Control</a:t>
            </a:r>
            <a:br>
              <a:rPr lang="en" sz="1400">
                <a:latin typeface="Raleway"/>
                <a:ea typeface="Raleway"/>
                <a:cs typeface="Raleway"/>
                <a:sym typeface="Raleway"/>
              </a:rPr>
            </a:br>
            <a:r>
              <a:rPr lang="en" sz="1200">
                <a:latin typeface="Raleway"/>
                <a:ea typeface="Raleway"/>
                <a:cs typeface="Raleway"/>
                <a:sym typeface="Raleway"/>
              </a:rPr>
              <a:t>Is what we use them for </a:t>
            </a:r>
            <a:endParaRPr sz="1200">
              <a:latin typeface="Raleway"/>
              <a:ea typeface="Raleway"/>
              <a:cs typeface="Raleway"/>
              <a:sym typeface="Raleway"/>
            </a:endParaRPr>
          </a:p>
          <a:p>
            <a:pPr indent="-317500" lvl="0" marL="457200" marR="0" rtl="0" algn="l">
              <a:lnSpc>
                <a:spcPct val="115000"/>
              </a:lnSpc>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Predicate </a:t>
            </a:r>
            <a:br>
              <a:rPr lang="en" sz="1200">
                <a:latin typeface="Raleway"/>
                <a:ea typeface="Raleway"/>
                <a:cs typeface="Raleway"/>
                <a:sym typeface="Raleway"/>
              </a:rPr>
            </a:br>
            <a:r>
              <a:rPr lang="en" sz="1200">
                <a:latin typeface="Raleway"/>
                <a:ea typeface="Raleway"/>
                <a:cs typeface="Raleway"/>
                <a:sym typeface="Raleway"/>
              </a:rPr>
              <a:t>The thing we use to make our choice, our “reason”</a:t>
            </a:r>
            <a:endParaRPr sz="1200">
              <a:latin typeface="Raleway"/>
              <a:ea typeface="Raleway"/>
              <a:cs typeface="Raleway"/>
              <a:sym typeface="Raleway"/>
            </a:endParaRPr>
          </a:p>
          <a:p>
            <a:pPr indent="-304800" lvl="0" marL="457200" rtl="0" algn="l">
              <a:spcBef>
                <a:spcPts val="1000"/>
              </a:spcBef>
              <a:spcAft>
                <a:spcPts val="1000"/>
              </a:spcAft>
              <a:buClr>
                <a:srgbClr val="FF4A60"/>
              </a:buClr>
              <a:buSzPts val="1200"/>
              <a:buFont typeface="Raleway"/>
              <a:buChar char="➔"/>
            </a:pPr>
            <a:r>
              <a:rPr b="1" lang="en" sz="1400">
                <a:solidFill>
                  <a:srgbClr val="FF4A60"/>
                </a:solidFill>
                <a:latin typeface="Raleway"/>
                <a:ea typeface="Raleway"/>
                <a:cs typeface="Raleway"/>
                <a:sym typeface="Raleway"/>
              </a:rPr>
              <a:t>Code Block</a:t>
            </a:r>
            <a:br>
              <a:rPr lang="en" sz="1200">
                <a:latin typeface="Raleway"/>
                <a:ea typeface="Raleway"/>
                <a:cs typeface="Raleway"/>
                <a:sym typeface="Raleway"/>
              </a:rPr>
            </a:br>
            <a:r>
              <a:rPr lang="en" sz="1200">
                <a:latin typeface="Raleway"/>
                <a:ea typeface="Raleway"/>
                <a:cs typeface="Raleway"/>
                <a:sym typeface="Raleway"/>
              </a:rPr>
              <a:t>The thing we do if we decided “yes”</a:t>
            </a:r>
            <a:endParaRPr sz="1200">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381" name="Shape 381"/>
        <p:cNvGrpSpPr/>
        <p:nvPr/>
      </p:nvGrpSpPr>
      <p:grpSpPr>
        <a:xfrm>
          <a:off x="0" y="0"/>
          <a:ext cx="0" cy="0"/>
          <a:chOff x="0" y="0"/>
          <a:chExt cx="0" cy="0"/>
        </a:xfrm>
      </p:grpSpPr>
      <p:pic>
        <p:nvPicPr>
          <p:cNvPr id="382" name="Google Shape;382;p59"/>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383" name="Google Shape;383;p59"/>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Conditionals</a:t>
            </a:r>
            <a:endParaRPr b="1" sz="3000">
              <a:solidFill>
                <a:schemeClr val="lt2"/>
              </a:solidFill>
              <a:latin typeface="Raleway"/>
              <a:ea typeface="Raleway"/>
              <a:cs typeface="Raleway"/>
              <a:sym typeface="Raleway"/>
            </a:endParaRPr>
          </a:p>
        </p:txBody>
      </p:sp>
      <p:sp>
        <p:nvSpPr>
          <p:cNvPr id="384" name="Google Shape;384;p59"/>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a:t>
            </a:r>
            <a:r>
              <a:rPr b="1" lang="en" sz="1200">
                <a:latin typeface="Raleway"/>
                <a:ea typeface="Raleway"/>
                <a:cs typeface="Raleway"/>
                <a:sym typeface="Raleway"/>
              </a:rPr>
              <a:t>Conditionals</a:t>
            </a:r>
            <a:r>
              <a:rPr b="1" lang="en" sz="1200">
                <a:latin typeface="Raleway"/>
                <a:ea typeface="Raleway"/>
                <a:cs typeface="Raleway"/>
                <a:sym typeface="Raleway"/>
              </a:rPr>
              <a:t> do we have?</a:t>
            </a:r>
            <a:endParaRPr sz="1200">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If</a:t>
            </a:r>
            <a:br>
              <a:rPr lang="en" sz="1400">
                <a:latin typeface="Raleway"/>
                <a:ea typeface="Raleway"/>
                <a:cs typeface="Raleway"/>
                <a:sym typeface="Raleway"/>
              </a:rPr>
            </a:br>
            <a:r>
              <a:rPr lang="en" sz="1200">
                <a:latin typeface="Raleway"/>
                <a:ea typeface="Raleway"/>
                <a:cs typeface="Raleway"/>
                <a:sym typeface="Raleway"/>
              </a:rPr>
              <a:t>The simplest type, if yes, do this.</a:t>
            </a:r>
            <a:r>
              <a:rPr lang="en" sz="1200">
                <a:latin typeface="Raleway"/>
                <a:ea typeface="Raleway"/>
                <a:cs typeface="Raleway"/>
                <a:sym typeface="Raleway"/>
              </a:rPr>
              <a:t> </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If Else</a:t>
            </a:r>
            <a:br>
              <a:rPr lang="en" sz="1400">
                <a:latin typeface="Raleway"/>
                <a:ea typeface="Raleway"/>
                <a:cs typeface="Raleway"/>
                <a:sym typeface="Raleway"/>
              </a:rPr>
            </a:br>
            <a:r>
              <a:rPr lang="en" sz="1200">
                <a:latin typeface="Raleway"/>
                <a:ea typeface="Raleway"/>
                <a:cs typeface="Raleway"/>
                <a:sym typeface="Raleway"/>
              </a:rPr>
              <a:t>Allows us to do another option, if we decide no.</a:t>
            </a:r>
            <a:endParaRPr sz="1200">
              <a:latin typeface="Raleway"/>
              <a:ea typeface="Raleway"/>
              <a:cs typeface="Raleway"/>
              <a:sym typeface="Raleway"/>
            </a:endParaRPr>
          </a:p>
          <a:p>
            <a:pPr indent="-317500" lvl="0" marL="457200" marR="0" rtl="0" algn="l">
              <a:lnSpc>
                <a:spcPct val="115000"/>
              </a:lnSpc>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If Else, If</a:t>
            </a:r>
            <a:r>
              <a:rPr b="1" lang="en" sz="1400">
                <a:solidFill>
                  <a:srgbClr val="FF4A60"/>
                </a:solidFill>
                <a:latin typeface="Raleway"/>
                <a:ea typeface="Raleway"/>
                <a:cs typeface="Raleway"/>
                <a:sym typeface="Raleway"/>
              </a:rPr>
              <a:t> </a:t>
            </a:r>
            <a:br>
              <a:rPr lang="en" sz="1200">
                <a:latin typeface="Raleway"/>
                <a:ea typeface="Raleway"/>
                <a:cs typeface="Raleway"/>
                <a:sym typeface="Raleway"/>
              </a:rPr>
            </a:br>
            <a:r>
              <a:rPr lang="en" sz="1200">
                <a:latin typeface="Raleway"/>
                <a:ea typeface="Raleway"/>
                <a:cs typeface="Raleway"/>
                <a:sym typeface="Raleway"/>
              </a:rPr>
              <a:t>What if we only want to the other option, if something else is also a “yes”?</a:t>
            </a:r>
            <a:endParaRPr sz="1200">
              <a:latin typeface="Raleway"/>
              <a:ea typeface="Raleway"/>
              <a:cs typeface="Raleway"/>
              <a:sym typeface="Raleway"/>
            </a:endParaRPr>
          </a:p>
          <a:p>
            <a:pPr indent="-304800" lvl="0" marL="457200" rtl="0" algn="l">
              <a:spcBef>
                <a:spcPts val="1000"/>
              </a:spcBef>
              <a:spcAft>
                <a:spcPts val="1000"/>
              </a:spcAft>
              <a:buClr>
                <a:srgbClr val="FF4A60"/>
              </a:buClr>
              <a:buSzPts val="1200"/>
              <a:buFont typeface="Raleway"/>
              <a:buChar char="➔"/>
            </a:pPr>
            <a:r>
              <a:rPr b="1" lang="en" sz="1400">
                <a:solidFill>
                  <a:srgbClr val="FF4A60"/>
                </a:solidFill>
                <a:latin typeface="Raleway"/>
                <a:ea typeface="Raleway"/>
                <a:cs typeface="Raleway"/>
                <a:sym typeface="Raleway"/>
              </a:rPr>
              <a:t>Switch</a:t>
            </a:r>
            <a:br>
              <a:rPr lang="en" sz="1200">
                <a:latin typeface="Raleway"/>
                <a:ea typeface="Raleway"/>
                <a:cs typeface="Raleway"/>
                <a:sym typeface="Raleway"/>
              </a:rPr>
            </a:br>
            <a:r>
              <a:rPr lang="en" sz="1200">
                <a:latin typeface="Raleway"/>
                <a:ea typeface="Raleway"/>
                <a:cs typeface="Raleway"/>
                <a:sym typeface="Raleway"/>
              </a:rPr>
              <a:t>Let’s check our option against multiple results.</a:t>
            </a:r>
            <a:endParaRPr sz="1200">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0"/>
          <p:cNvSpPr txBox="1"/>
          <p:nvPr>
            <p:ph idx="4294967295" type="title"/>
          </p:nvPr>
        </p:nvSpPr>
        <p:spPr>
          <a:xfrm>
            <a:off x="535775" y="383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If Statement</a:t>
            </a:r>
            <a:endParaRPr sz="2400">
              <a:solidFill>
                <a:srgbClr val="FF4A60"/>
              </a:solidFill>
            </a:endParaRPr>
          </a:p>
        </p:txBody>
      </p:sp>
      <p:sp>
        <p:nvSpPr>
          <p:cNvPr id="390" name="Google Shape;390;p60"/>
          <p:cNvSpPr txBox="1"/>
          <p:nvPr>
            <p:ph idx="4294967295" type="title"/>
          </p:nvPr>
        </p:nvSpPr>
        <p:spPr>
          <a:xfrm>
            <a:off x="535775" y="1089050"/>
            <a:ext cx="5197200" cy="34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If I am hungry, then I eat.</a:t>
            </a:r>
            <a:endParaRPr b="0" sz="1800">
              <a:latin typeface="Lato"/>
              <a:ea typeface="Lato"/>
              <a:cs typeface="Lato"/>
              <a:sym typeface="Lato"/>
            </a:endParaRPr>
          </a:p>
        </p:txBody>
      </p:sp>
      <p:pic>
        <p:nvPicPr>
          <p:cNvPr id="391" name="Google Shape;391;p60"/>
          <p:cNvPicPr preferRelativeResize="0"/>
          <p:nvPr/>
        </p:nvPicPr>
        <p:blipFill>
          <a:blip r:embed="rId3">
            <a:alphaModFix/>
          </a:blip>
          <a:stretch>
            <a:fillRect/>
          </a:stretch>
        </p:blipFill>
        <p:spPr>
          <a:xfrm>
            <a:off x="504825" y="1552575"/>
            <a:ext cx="8433925" cy="2341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1"/>
          <p:cNvSpPr txBox="1"/>
          <p:nvPr>
            <p:ph idx="4294967295" type="title"/>
          </p:nvPr>
        </p:nvSpPr>
        <p:spPr>
          <a:xfrm>
            <a:off x="535775" y="383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If Result</a:t>
            </a:r>
            <a:endParaRPr sz="2400">
              <a:solidFill>
                <a:srgbClr val="FF4A60"/>
              </a:solidFill>
            </a:endParaRPr>
          </a:p>
        </p:txBody>
      </p:sp>
      <p:pic>
        <p:nvPicPr>
          <p:cNvPr id="397" name="Google Shape;397;p61"/>
          <p:cNvPicPr preferRelativeResize="0"/>
          <p:nvPr/>
        </p:nvPicPr>
        <p:blipFill>
          <a:blip r:embed="rId3">
            <a:alphaModFix/>
          </a:blip>
          <a:stretch>
            <a:fillRect/>
          </a:stretch>
        </p:blipFill>
        <p:spPr>
          <a:xfrm>
            <a:off x="1328725" y="2100250"/>
            <a:ext cx="6486525" cy="942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100" name="Google Shape;100;p17"/>
          <p:cNvSpPr txBox="1"/>
          <p:nvPr/>
        </p:nvSpPr>
        <p:spPr>
          <a:xfrm>
            <a:off x="521925" y="525475"/>
            <a:ext cx="44562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Tools for this workshop</a:t>
            </a:r>
            <a:endParaRPr b="1" sz="3000">
              <a:solidFill>
                <a:schemeClr val="lt2"/>
              </a:solidFill>
              <a:latin typeface="Raleway"/>
              <a:ea typeface="Raleway"/>
              <a:cs typeface="Raleway"/>
              <a:sym typeface="Raleway"/>
            </a:endParaRPr>
          </a:p>
        </p:txBody>
      </p:sp>
      <p:sp>
        <p:nvSpPr>
          <p:cNvPr id="101" name="Google Shape;101;p17"/>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Tooling to make our experience easier</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Visual Studio Code</a:t>
            </a:r>
            <a:br>
              <a:rPr lang="en" sz="1400">
                <a:latin typeface="Raleway"/>
                <a:ea typeface="Raleway"/>
                <a:cs typeface="Raleway"/>
                <a:sym typeface="Raleway"/>
              </a:rPr>
            </a:br>
            <a:r>
              <a:rPr lang="en" sz="1200">
                <a:latin typeface="Raleway"/>
                <a:ea typeface="Raleway"/>
                <a:cs typeface="Raleway"/>
                <a:sym typeface="Raleway"/>
              </a:rPr>
              <a:t>A modern </a:t>
            </a:r>
            <a:r>
              <a:rPr b="1" lang="en" sz="1200">
                <a:latin typeface="Raleway"/>
                <a:ea typeface="Raleway"/>
                <a:cs typeface="Raleway"/>
                <a:sym typeface="Raleway"/>
              </a:rPr>
              <a:t>I</a:t>
            </a:r>
            <a:r>
              <a:rPr lang="en" sz="1200">
                <a:latin typeface="Raleway"/>
                <a:ea typeface="Raleway"/>
                <a:cs typeface="Raleway"/>
                <a:sym typeface="Raleway"/>
              </a:rPr>
              <a:t>ntegrated </a:t>
            </a:r>
            <a:r>
              <a:rPr b="1" lang="en" sz="1200">
                <a:latin typeface="Raleway"/>
                <a:ea typeface="Raleway"/>
                <a:cs typeface="Raleway"/>
                <a:sym typeface="Raleway"/>
              </a:rPr>
              <a:t>D</a:t>
            </a:r>
            <a:r>
              <a:rPr lang="en" sz="1200">
                <a:latin typeface="Raleway"/>
                <a:ea typeface="Raleway"/>
                <a:cs typeface="Raleway"/>
                <a:sym typeface="Raleway"/>
              </a:rPr>
              <a:t>evelopment </a:t>
            </a:r>
            <a:r>
              <a:rPr b="1" lang="en" sz="1200">
                <a:latin typeface="Raleway"/>
                <a:ea typeface="Raleway"/>
                <a:cs typeface="Raleway"/>
                <a:sym typeface="Raleway"/>
              </a:rPr>
              <a:t>E</a:t>
            </a:r>
            <a:r>
              <a:rPr lang="en" sz="1200">
                <a:latin typeface="Raleway"/>
                <a:ea typeface="Raleway"/>
                <a:cs typeface="Raleway"/>
                <a:sym typeface="Raleway"/>
              </a:rPr>
              <a:t>nvironment (</a:t>
            </a:r>
            <a:r>
              <a:rPr b="1" lang="en" sz="1200">
                <a:latin typeface="Raleway"/>
                <a:ea typeface="Raleway"/>
                <a:cs typeface="Raleway"/>
                <a:sym typeface="Raleway"/>
              </a:rPr>
              <a:t>IDE</a:t>
            </a:r>
            <a:r>
              <a:rPr lang="en" sz="1200">
                <a:latin typeface="Raleway"/>
                <a:ea typeface="Raleway"/>
                <a:cs typeface="Raleway"/>
                <a:sym typeface="Raleway"/>
              </a:rPr>
              <a:t>) - Where we’re going to write our code</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Web Browser of your choice</a:t>
            </a:r>
            <a:br>
              <a:rPr lang="en" sz="1400">
                <a:latin typeface="Raleway"/>
                <a:ea typeface="Raleway"/>
                <a:cs typeface="Raleway"/>
                <a:sym typeface="Raleway"/>
              </a:rPr>
            </a:br>
            <a:r>
              <a:rPr lang="en" sz="1200">
                <a:latin typeface="Raleway"/>
                <a:ea typeface="Raleway"/>
                <a:cs typeface="Raleway"/>
                <a:sym typeface="Raleway"/>
              </a:rPr>
              <a:t>Chrome, Firefox, Edge, Internet explorer</a:t>
            </a:r>
            <a:endParaRPr sz="1200">
              <a:latin typeface="Raleway"/>
              <a:ea typeface="Raleway"/>
              <a:cs typeface="Raleway"/>
              <a:sym typeface="Raleway"/>
            </a:endParaRPr>
          </a:p>
          <a:p>
            <a:pPr indent="-317500" lvl="0" marL="457200" rtl="0" algn="l">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.HTML and .JS Files</a:t>
            </a:r>
            <a:br>
              <a:rPr lang="en" sz="1400">
                <a:latin typeface="Raleway"/>
                <a:ea typeface="Raleway"/>
                <a:cs typeface="Raleway"/>
                <a:sym typeface="Raleway"/>
              </a:rPr>
            </a:br>
            <a:r>
              <a:rPr lang="en" sz="1200">
                <a:latin typeface="Raleway"/>
                <a:ea typeface="Raleway"/>
                <a:cs typeface="Raleway"/>
                <a:sym typeface="Raleway"/>
              </a:rPr>
              <a:t>You can use .HTML files from an earlier workshop or create some new ones - It’s up to you!</a:t>
            </a:r>
            <a:endParaRPr sz="1200">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2"/>
          <p:cNvSpPr txBox="1"/>
          <p:nvPr>
            <p:ph idx="4294967295" type="title"/>
          </p:nvPr>
        </p:nvSpPr>
        <p:spPr>
          <a:xfrm>
            <a:off x="535775" y="383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If Else Statement</a:t>
            </a:r>
            <a:endParaRPr sz="2400">
              <a:solidFill>
                <a:srgbClr val="FF4A60"/>
              </a:solidFill>
            </a:endParaRPr>
          </a:p>
        </p:txBody>
      </p:sp>
      <p:sp>
        <p:nvSpPr>
          <p:cNvPr id="403" name="Google Shape;403;p62"/>
          <p:cNvSpPr txBox="1"/>
          <p:nvPr>
            <p:ph idx="4294967295" type="title"/>
          </p:nvPr>
        </p:nvSpPr>
        <p:spPr>
          <a:xfrm>
            <a:off x="535775" y="1089050"/>
            <a:ext cx="6980700" cy="34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What if, I'm hungry, then I eat, but if not, then I go for a jog?</a:t>
            </a:r>
            <a:endParaRPr b="0" sz="1800">
              <a:latin typeface="Lato"/>
              <a:ea typeface="Lato"/>
              <a:cs typeface="Lato"/>
              <a:sym typeface="Lato"/>
            </a:endParaRPr>
          </a:p>
        </p:txBody>
      </p:sp>
      <p:pic>
        <p:nvPicPr>
          <p:cNvPr id="404" name="Google Shape;404;p62"/>
          <p:cNvPicPr preferRelativeResize="0"/>
          <p:nvPr/>
        </p:nvPicPr>
        <p:blipFill>
          <a:blip r:embed="rId3">
            <a:alphaModFix/>
          </a:blip>
          <a:stretch>
            <a:fillRect/>
          </a:stretch>
        </p:blipFill>
        <p:spPr>
          <a:xfrm>
            <a:off x="122913" y="1574875"/>
            <a:ext cx="8898176" cy="3189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3"/>
          <p:cNvSpPr txBox="1"/>
          <p:nvPr>
            <p:ph idx="4294967295" type="title"/>
          </p:nvPr>
        </p:nvSpPr>
        <p:spPr>
          <a:xfrm>
            <a:off x="535775" y="383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If Else Result</a:t>
            </a:r>
            <a:endParaRPr sz="2400">
              <a:solidFill>
                <a:srgbClr val="FF4A60"/>
              </a:solidFill>
            </a:endParaRPr>
          </a:p>
        </p:txBody>
      </p:sp>
      <p:sp>
        <p:nvSpPr>
          <p:cNvPr id="410" name="Google Shape;410;p63"/>
          <p:cNvSpPr txBox="1"/>
          <p:nvPr>
            <p:ph idx="4294967295" type="title"/>
          </p:nvPr>
        </p:nvSpPr>
        <p:spPr>
          <a:xfrm>
            <a:off x="535775" y="1089050"/>
            <a:ext cx="5197200" cy="34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String concatenation binary + </a:t>
            </a:r>
            <a:endParaRPr b="0" sz="1800">
              <a:latin typeface="Lato"/>
              <a:ea typeface="Lato"/>
              <a:cs typeface="Lato"/>
              <a:sym typeface="Lato"/>
            </a:endParaRPr>
          </a:p>
        </p:txBody>
      </p:sp>
      <p:pic>
        <p:nvPicPr>
          <p:cNvPr id="411" name="Google Shape;411;p63"/>
          <p:cNvPicPr preferRelativeResize="0"/>
          <p:nvPr/>
        </p:nvPicPr>
        <p:blipFill>
          <a:blip r:embed="rId3">
            <a:alphaModFix/>
          </a:blip>
          <a:stretch>
            <a:fillRect/>
          </a:stretch>
        </p:blipFill>
        <p:spPr>
          <a:xfrm>
            <a:off x="427400" y="1089038"/>
            <a:ext cx="8191500" cy="3895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4"/>
          <p:cNvSpPr txBox="1"/>
          <p:nvPr>
            <p:ph idx="4294967295" type="title"/>
          </p:nvPr>
        </p:nvSpPr>
        <p:spPr>
          <a:xfrm>
            <a:off x="535775" y="383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If Else Continued</a:t>
            </a:r>
            <a:endParaRPr sz="2400">
              <a:solidFill>
                <a:srgbClr val="FF4A60"/>
              </a:solidFill>
            </a:endParaRPr>
          </a:p>
        </p:txBody>
      </p:sp>
      <p:sp>
        <p:nvSpPr>
          <p:cNvPr id="417" name="Google Shape;417;p64"/>
          <p:cNvSpPr txBox="1"/>
          <p:nvPr>
            <p:ph idx="4294967295" type="title"/>
          </p:nvPr>
        </p:nvSpPr>
        <p:spPr>
          <a:xfrm>
            <a:off x="535775" y="1089050"/>
            <a:ext cx="5197200" cy="34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Try this:</a:t>
            </a:r>
            <a:endParaRPr b="0" sz="1800">
              <a:latin typeface="Lato"/>
              <a:ea typeface="Lato"/>
              <a:cs typeface="Lato"/>
              <a:sym typeface="Lato"/>
            </a:endParaRPr>
          </a:p>
        </p:txBody>
      </p:sp>
      <p:pic>
        <p:nvPicPr>
          <p:cNvPr id="418" name="Google Shape;418;p64"/>
          <p:cNvPicPr preferRelativeResize="0"/>
          <p:nvPr/>
        </p:nvPicPr>
        <p:blipFill rotWithShape="1">
          <a:blip r:embed="rId3">
            <a:alphaModFix/>
          </a:blip>
          <a:srcRect b="0" l="0" r="8037" t="0"/>
          <a:stretch/>
        </p:blipFill>
        <p:spPr>
          <a:xfrm>
            <a:off x="367175" y="1681100"/>
            <a:ext cx="8409650" cy="2937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422" name="Shape 422"/>
        <p:cNvGrpSpPr/>
        <p:nvPr/>
      </p:nvGrpSpPr>
      <p:grpSpPr>
        <a:xfrm>
          <a:off x="0" y="0"/>
          <a:ext cx="0" cy="0"/>
          <a:chOff x="0" y="0"/>
          <a:chExt cx="0" cy="0"/>
        </a:xfrm>
      </p:grpSpPr>
      <p:sp>
        <p:nvSpPr>
          <p:cNvPr id="423" name="Google Shape;423;p65"/>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a:t>
            </a:r>
            <a:r>
              <a:rPr lang="en"/>
              <a:t>Conditionals</a:t>
            </a:r>
            <a:r>
              <a:rPr lang="en" sz="1800"/>
              <a:t>. js</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6"/>
          <p:cNvSpPr txBox="1"/>
          <p:nvPr>
            <p:ph idx="4294967295" type="title"/>
          </p:nvPr>
        </p:nvSpPr>
        <p:spPr>
          <a:xfrm>
            <a:off x="535775" y="383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If Else, If Statement</a:t>
            </a:r>
            <a:endParaRPr sz="2400">
              <a:solidFill>
                <a:srgbClr val="FF4A60"/>
              </a:solidFill>
            </a:endParaRPr>
          </a:p>
        </p:txBody>
      </p:sp>
      <p:sp>
        <p:nvSpPr>
          <p:cNvPr id="429" name="Google Shape;429;p66"/>
          <p:cNvSpPr txBox="1"/>
          <p:nvPr>
            <p:ph idx="4294967295" type="title"/>
          </p:nvPr>
        </p:nvSpPr>
        <p:spPr>
          <a:xfrm>
            <a:off x="535775" y="1089050"/>
            <a:ext cx="6834000" cy="34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We can put the If/else together with more if statements.</a:t>
            </a:r>
            <a:endParaRPr b="0" sz="1800">
              <a:latin typeface="Lato"/>
              <a:ea typeface="Lato"/>
              <a:cs typeface="Lato"/>
              <a:sym typeface="Lato"/>
            </a:endParaRPr>
          </a:p>
        </p:txBody>
      </p:sp>
      <p:pic>
        <p:nvPicPr>
          <p:cNvPr id="430" name="Google Shape;430;p66"/>
          <p:cNvPicPr preferRelativeResize="0"/>
          <p:nvPr/>
        </p:nvPicPr>
        <p:blipFill>
          <a:blip r:embed="rId3">
            <a:alphaModFix/>
          </a:blip>
          <a:stretch>
            <a:fillRect/>
          </a:stretch>
        </p:blipFill>
        <p:spPr>
          <a:xfrm>
            <a:off x="600200" y="1583875"/>
            <a:ext cx="7314376" cy="3376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7"/>
          <p:cNvSpPr txBox="1"/>
          <p:nvPr>
            <p:ph idx="4294967295" type="title"/>
          </p:nvPr>
        </p:nvSpPr>
        <p:spPr>
          <a:xfrm>
            <a:off x="535775" y="3833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Switch Statement</a:t>
            </a:r>
            <a:endParaRPr sz="2400">
              <a:solidFill>
                <a:srgbClr val="FF4A60"/>
              </a:solidFill>
            </a:endParaRPr>
          </a:p>
        </p:txBody>
      </p:sp>
      <p:sp>
        <p:nvSpPr>
          <p:cNvPr id="436" name="Google Shape;436;p67"/>
          <p:cNvSpPr txBox="1"/>
          <p:nvPr>
            <p:ph idx="4294967295" type="title"/>
          </p:nvPr>
        </p:nvSpPr>
        <p:spPr>
          <a:xfrm>
            <a:off x="535775" y="1089050"/>
            <a:ext cx="8285700" cy="34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400">
                <a:latin typeface="Lato"/>
                <a:ea typeface="Lato"/>
                <a:cs typeface="Lato"/>
                <a:sym typeface="Lato"/>
              </a:rPr>
              <a:t>We use a switch case when we want multiple of those options. The simplest use is a menu.</a:t>
            </a:r>
            <a:endParaRPr b="0" sz="1400">
              <a:latin typeface="Lato"/>
              <a:ea typeface="Lato"/>
              <a:cs typeface="Lato"/>
              <a:sym typeface="Lato"/>
            </a:endParaRPr>
          </a:p>
        </p:txBody>
      </p:sp>
      <p:pic>
        <p:nvPicPr>
          <p:cNvPr id="437" name="Google Shape;437;p67"/>
          <p:cNvPicPr preferRelativeResize="0"/>
          <p:nvPr/>
        </p:nvPicPr>
        <p:blipFill>
          <a:blip r:embed="rId3">
            <a:alphaModFix/>
          </a:blip>
          <a:stretch>
            <a:fillRect/>
          </a:stretch>
        </p:blipFill>
        <p:spPr>
          <a:xfrm>
            <a:off x="2157106" y="1426600"/>
            <a:ext cx="4829793" cy="345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441" name="Shape 441"/>
        <p:cNvGrpSpPr/>
        <p:nvPr/>
      </p:nvGrpSpPr>
      <p:grpSpPr>
        <a:xfrm>
          <a:off x="0" y="0"/>
          <a:ext cx="0" cy="0"/>
          <a:chOff x="0" y="0"/>
          <a:chExt cx="0" cy="0"/>
        </a:xfrm>
      </p:grpSpPr>
      <p:sp>
        <p:nvSpPr>
          <p:cNvPr id="442" name="Google Shape;442;p68"/>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Blocks</a:t>
            </a:r>
            <a:r>
              <a:rPr lang="en" sz="1800"/>
              <a:t>. js</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446" name="Shape 446"/>
        <p:cNvGrpSpPr/>
        <p:nvPr/>
      </p:nvGrpSpPr>
      <p:grpSpPr>
        <a:xfrm>
          <a:off x="0" y="0"/>
          <a:ext cx="0" cy="0"/>
          <a:chOff x="0" y="0"/>
          <a:chExt cx="0" cy="0"/>
        </a:xfrm>
      </p:grpSpPr>
      <p:pic>
        <p:nvPicPr>
          <p:cNvPr id="447" name="Google Shape;447;p69"/>
          <p:cNvPicPr preferRelativeResize="0"/>
          <p:nvPr/>
        </p:nvPicPr>
        <p:blipFill>
          <a:blip r:embed="rId4">
            <a:alphaModFix/>
          </a:blip>
          <a:stretch>
            <a:fillRect/>
          </a:stretch>
        </p:blipFill>
        <p:spPr>
          <a:xfrm>
            <a:off x="0" y="162725"/>
            <a:ext cx="9144000" cy="4818049"/>
          </a:xfrm>
          <a:prstGeom prst="rect">
            <a:avLst/>
          </a:prstGeom>
          <a:noFill/>
          <a:ln>
            <a:noFill/>
          </a:ln>
        </p:spPr>
      </p:pic>
      <p:sp>
        <p:nvSpPr>
          <p:cNvPr id="448" name="Google Shape;448;p69"/>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Blocks</a:t>
            </a:r>
            <a:endParaRPr b="1" sz="3000">
              <a:solidFill>
                <a:schemeClr val="lt2"/>
              </a:solidFill>
              <a:latin typeface="Raleway"/>
              <a:ea typeface="Raleway"/>
              <a:cs typeface="Raleway"/>
              <a:sym typeface="Raleway"/>
            </a:endParaRPr>
          </a:p>
        </p:txBody>
      </p:sp>
      <p:sp>
        <p:nvSpPr>
          <p:cNvPr id="449" name="Google Shape;449;p69"/>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is a Block or Code Block?</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Separate</a:t>
            </a:r>
            <a:br>
              <a:rPr lang="en" sz="1400">
                <a:latin typeface="Raleway"/>
                <a:ea typeface="Raleway"/>
                <a:cs typeface="Raleway"/>
                <a:sym typeface="Raleway"/>
              </a:rPr>
            </a:br>
            <a:r>
              <a:rPr lang="en" sz="1200">
                <a:latin typeface="Raleway"/>
                <a:ea typeface="Raleway"/>
                <a:cs typeface="Raleway"/>
                <a:sym typeface="Raleway"/>
              </a:rPr>
              <a:t>A code block separates a portion of code into a reusable piece</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Acts as One Line</a:t>
            </a:r>
            <a:br>
              <a:rPr lang="en" sz="1400">
                <a:latin typeface="Raleway"/>
                <a:ea typeface="Raleway"/>
                <a:cs typeface="Raleway"/>
                <a:sym typeface="Raleway"/>
              </a:rPr>
            </a:br>
            <a:r>
              <a:rPr lang="en" sz="1200">
                <a:latin typeface="Raleway"/>
                <a:ea typeface="Raleway"/>
                <a:cs typeface="Raleway"/>
                <a:sym typeface="Raleway"/>
              </a:rPr>
              <a:t>When the block is used elsewhere</a:t>
            </a:r>
            <a:endParaRPr sz="1200">
              <a:latin typeface="Raleway"/>
              <a:ea typeface="Raleway"/>
              <a:cs typeface="Raleway"/>
              <a:sym typeface="Raleway"/>
            </a:endParaRPr>
          </a:p>
          <a:p>
            <a:pPr indent="-317500" lvl="0" marL="457200" rtl="0" algn="l">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 }</a:t>
            </a:r>
            <a:br>
              <a:rPr lang="en" sz="1400">
                <a:latin typeface="Raleway"/>
                <a:ea typeface="Raleway"/>
                <a:cs typeface="Raleway"/>
                <a:sym typeface="Raleway"/>
              </a:rPr>
            </a:br>
            <a:r>
              <a:rPr lang="en" sz="1200">
                <a:latin typeface="Raleway"/>
                <a:ea typeface="Raleway"/>
                <a:cs typeface="Raleway"/>
                <a:sym typeface="Raleway"/>
              </a:rPr>
              <a:t>Curly braces mark the start and end of the block</a:t>
            </a:r>
            <a:endParaRPr sz="1200">
              <a:latin typeface="Raleway"/>
              <a:ea typeface="Raleway"/>
              <a:cs typeface="Raleway"/>
              <a:sym typeface="Raleway"/>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0"/>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Block </a:t>
            </a:r>
            <a:r>
              <a:rPr lang="en" sz="3600">
                <a:solidFill>
                  <a:srgbClr val="FF4A60"/>
                </a:solidFill>
              </a:rPr>
              <a:t>Exercise</a:t>
            </a:r>
            <a:endParaRPr sz="2400">
              <a:solidFill>
                <a:srgbClr val="FF4A60"/>
              </a:solidFill>
            </a:endParaRPr>
          </a:p>
        </p:txBody>
      </p:sp>
      <p:pic>
        <p:nvPicPr>
          <p:cNvPr id="455" name="Google Shape;455;p70"/>
          <p:cNvPicPr preferRelativeResize="0"/>
          <p:nvPr/>
        </p:nvPicPr>
        <p:blipFill>
          <a:blip r:embed="rId3">
            <a:alphaModFix/>
          </a:blip>
          <a:stretch>
            <a:fillRect/>
          </a:stretch>
        </p:blipFill>
        <p:spPr>
          <a:xfrm>
            <a:off x="152400" y="1632550"/>
            <a:ext cx="8839199" cy="298920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459" name="Shape 459"/>
        <p:cNvGrpSpPr/>
        <p:nvPr/>
      </p:nvGrpSpPr>
      <p:grpSpPr>
        <a:xfrm>
          <a:off x="0" y="0"/>
          <a:ext cx="0" cy="0"/>
          <a:chOff x="0" y="0"/>
          <a:chExt cx="0" cy="0"/>
        </a:xfrm>
      </p:grpSpPr>
      <p:sp>
        <p:nvSpPr>
          <p:cNvPr id="460" name="Google Shape;460;p71"/>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Objects</a:t>
            </a:r>
            <a:r>
              <a:rPr lang="en" sz="1800"/>
              <a:t>. js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IDE Setup</a:t>
            </a:r>
            <a:endParaRPr sz="2400">
              <a:solidFill>
                <a:srgbClr val="FF4A60"/>
              </a:solidFill>
            </a:endParaRPr>
          </a:p>
        </p:txBody>
      </p:sp>
      <p:pic>
        <p:nvPicPr>
          <p:cNvPr id="107" name="Google Shape;107;p18"/>
          <p:cNvPicPr preferRelativeResize="0"/>
          <p:nvPr/>
        </p:nvPicPr>
        <p:blipFill>
          <a:blip r:embed="rId3">
            <a:alphaModFix/>
          </a:blip>
          <a:stretch>
            <a:fillRect/>
          </a:stretch>
        </p:blipFill>
        <p:spPr>
          <a:xfrm>
            <a:off x="1769213" y="1406000"/>
            <a:ext cx="2644200" cy="3489975"/>
          </a:xfrm>
          <a:prstGeom prst="rect">
            <a:avLst/>
          </a:prstGeom>
          <a:noFill/>
          <a:ln>
            <a:noFill/>
          </a:ln>
        </p:spPr>
      </p:pic>
      <p:sp>
        <p:nvSpPr>
          <p:cNvPr id="108" name="Google Shape;108;p18"/>
          <p:cNvSpPr txBox="1"/>
          <p:nvPr/>
        </p:nvSpPr>
        <p:spPr>
          <a:xfrm>
            <a:off x="1769213" y="1406000"/>
            <a:ext cx="26442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code.visualstudio.com/download</a:t>
            </a:r>
            <a:endParaRPr/>
          </a:p>
        </p:txBody>
      </p:sp>
      <p:sp>
        <p:nvSpPr>
          <p:cNvPr id="109" name="Google Shape;109;p18"/>
          <p:cNvSpPr txBox="1"/>
          <p:nvPr/>
        </p:nvSpPr>
        <p:spPr>
          <a:xfrm>
            <a:off x="4729363" y="1406000"/>
            <a:ext cx="2645400" cy="33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u="sng">
                <a:solidFill>
                  <a:schemeClr val="hlink"/>
                </a:solidFill>
              </a:rPr>
              <a:t>tiny.cc/9dmm6y</a:t>
            </a:r>
            <a:endParaRPr/>
          </a:p>
        </p:txBody>
      </p:sp>
      <p:pic>
        <p:nvPicPr>
          <p:cNvPr id="110" name="Google Shape;110;p18"/>
          <p:cNvPicPr preferRelativeResize="0"/>
          <p:nvPr/>
        </p:nvPicPr>
        <p:blipFill>
          <a:blip r:embed="rId5">
            <a:alphaModFix/>
          </a:blip>
          <a:stretch>
            <a:fillRect/>
          </a:stretch>
        </p:blipFill>
        <p:spPr>
          <a:xfrm>
            <a:off x="4729350" y="1811900"/>
            <a:ext cx="2645426" cy="828900"/>
          </a:xfrm>
          <a:prstGeom prst="rect">
            <a:avLst/>
          </a:prstGeom>
          <a:noFill/>
          <a:ln>
            <a:noFill/>
          </a:ln>
          <a:effectLst>
            <a:outerShdw blurRad="57150" rotWithShape="0" algn="bl" dir="5400000" dist="19050">
              <a:srgbClr val="000000">
                <a:alpha val="50000"/>
              </a:srgbClr>
            </a:outerShdw>
          </a:effectLst>
        </p:spPr>
      </p:pic>
      <p:sp>
        <p:nvSpPr>
          <p:cNvPr id="111" name="Google Shape;111;p18"/>
          <p:cNvSpPr txBox="1"/>
          <p:nvPr/>
        </p:nvSpPr>
        <p:spPr>
          <a:xfrm>
            <a:off x="4757300" y="2781975"/>
            <a:ext cx="3035400" cy="167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Open extensions menu</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Click on the overflow menu</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Install from VSIX</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Select the downloaded file </a:t>
            </a:r>
            <a:endParaRPr>
              <a:latin typeface="Lato"/>
              <a:ea typeface="Lato"/>
              <a:cs typeface="Lato"/>
              <a:sym typeface="Lato"/>
            </a:endParaRPr>
          </a:p>
        </p:txBody>
      </p:sp>
      <p:sp>
        <p:nvSpPr>
          <p:cNvPr id="112" name="Google Shape;112;p18"/>
          <p:cNvSpPr txBox="1"/>
          <p:nvPr/>
        </p:nvSpPr>
        <p:spPr>
          <a:xfrm>
            <a:off x="2416950" y="4454175"/>
            <a:ext cx="4310100" cy="3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If you don’t have internet access, please let us know!</a:t>
            </a:r>
            <a:endParaRPr>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464" name="Shape 464"/>
        <p:cNvGrpSpPr/>
        <p:nvPr/>
      </p:nvGrpSpPr>
      <p:grpSpPr>
        <a:xfrm>
          <a:off x="0" y="0"/>
          <a:ext cx="0" cy="0"/>
          <a:chOff x="0" y="0"/>
          <a:chExt cx="0" cy="0"/>
        </a:xfrm>
      </p:grpSpPr>
      <p:pic>
        <p:nvPicPr>
          <p:cNvPr id="465" name="Google Shape;465;p72"/>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466" name="Google Shape;466;p72"/>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Objects</a:t>
            </a:r>
            <a:endParaRPr b="1" sz="3000">
              <a:solidFill>
                <a:schemeClr val="lt2"/>
              </a:solidFill>
              <a:latin typeface="Raleway"/>
              <a:ea typeface="Raleway"/>
              <a:cs typeface="Raleway"/>
              <a:sym typeface="Raleway"/>
            </a:endParaRPr>
          </a:p>
        </p:txBody>
      </p:sp>
      <p:sp>
        <p:nvSpPr>
          <p:cNvPr id="467" name="Google Shape;467;p72"/>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is an Object?</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An object is a self-contained item in code</a:t>
            </a:r>
            <a:br>
              <a:rPr lang="en" sz="1400">
                <a:latin typeface="Raleway"/>
                <a:ea typeface="Raleway"/>
                <a:cs typeface="Raleway"/>
                <a:sym typeface="Raleway"/>
              </a:rPr>
            </a:br>
            <a:r>
              <a:rPr lang="en" sz="1200">
                <a:latin typeface="Raleway"/>
                <a:ea typeface="Raleway"/>
                <a:cs typeface="Raleway"/>
                <a:sym typeface="Raleway"/>
              </a:rPr>
              <a:t>Like an object in real Life</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It contains Properties</a:t>
            </a:r>
            <a:br>
              <a:rPr lang="en" sz="1400">
                <a:latin typeface="Raleway"/>
                <a:ea typeface="Raleway"/>
                <a:cs typeface="Raleway"/>
                <a:sym typeface="Raleway"/>
              </a:rPr>
            </a:br>
            <a:r>
              <a:rPr lang="en" sz="1200">
                <a:latin typeface="Raleway"/>
                <a:ea typeface="Raleway"/>
                <a:cs typeface="Raleway"/>
                <a:sym typeface="Raleway"/>
              </a:rPr>
              <a:t>Data that describes it</a:t>
            </a:r>
            <a:endParaRPr sz="1200">
              <a:latin typeface="Raleway"/>
              <a:ea typeface="Raleway"/>
              <a:cs typeface="Raleway"/>
              <a:sym typeface="Raleway"/>
            </a:endParaRPr>
          </a:p>
          <a:p>
            <a:pPr indent="-317500" lvl="0" marL="457200" rtl="0" algn="l">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And Methods</a:t>
            </a:r>
            <a:br>
              <a:rPr lang="en" sz="1400">
                <a:latin typeface="Raleway"/>
                <a:ea typeface="Raleway"/>
                <a:cs typeface="Raleway"/>
                <a:sym typeface="Raleway"/>
              </a:rPr>
            </a:br>
            <a:r>
              <a:rPr lang="en" sz="1200">
                <a:latin typeface="Raleway"/>
                <a:ea typeface="Raleway"/>
                <a:cs typeface="Raleway"/>
                <a:sym typeface="Raleway"/>
              </a:rPr>
              <a:t>Actions that can be performed</a:t>
            </a:r>
            <a:endParaRPr sz="1200">
              <a:latin typeface="Raleway"/>
              <a:ea typeface="Raleway"/>
              <a:cs typeface="Raleway"/>
              <a:sym typeface="Raleway"/>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3"/>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Object </a:t>
            </a:r>
            <a:r>
              <a:rPr lang="en" sz="3600">
                <a:solidFill>
                  <a:srgbClr val="FF4A60"/>
                </a:solidFill>
              </a:rPr>
              <a:t>Exercise</a:t>
            </a:r>
            <a:endParaRPr sz="2400">
              <a:solidFill>
                <a:srgbClr val="FF4A60"/>
              </a:solidFill>
            </a:endParaRPr>
          </a:p>
        </p:txBody>
      </p:sp>
      <p:pic>
        <p:nvPicPr>
          <p:cNvPr id="473" name="Google Shape;473;p73"/>
          <p:cNvPicPr preferRelativeResize="0"/>
          <p:nvPr/>
        </p:nvPicPr>
        <p:blipFill>
          <a:blip r:embed="rId3">
            <a:alphaModFix/>
          </a:blip>
          <a:stretch>
            <a:fillRect/>
          </a:stretch>
        </p:blipFill>
        <p:spPr>
          <a:xfrm>
            <a:off x="533400" y="1737250"/>
            <a:ext cx="8077200" cy="20288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Object Exercise...</a:t>
            </a:r>
            <a:endParaRPr sz="2400">
              <a:solidFill>
                <a:srgbClr val="FF4A60"/>
              </a:solidFill>
            </a:endParaRPr>
          </a:p>
        </p:txBody>
      </p:sp>
      <p:pic>
        <p:nvPicPr>
          <p:cNvPr id="479" name="Google Shape;479;p74"/>
          <p:cNvPicPr preferRelativeResize="0"/>
          <p:nvPr/>
        </p:nvPicPr>
        <p:blipFill>
          <a:blip r:embed="rId3">
            <a:alphaModFix/>
          </a:blip>
          <a:stretch>
            <a:fillRect/>
          </a:stretch>
        </p:blipFill>
        <p:spPr>
          <a:xfrm>
            <a:off x="790575" y="1576725"/>
            <a:ext cx="7562850" cy="3086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Object Exercise</a:t>
            </a:r>
            <a:endParaRPr sz="2400">
              <a:solidFill>
                <a:srgbClr val="FF4A60"/>
              </a:solidFill>
            </a:endParaRPr>
          </a:p>
        </p:txBody>
      </p:sp>
      <p:pic>
        <p:nvPicPr>
          <p:cNvPr id="485" name="Google Shape;485;p75"/>
          <p:cNvPicPr preferRelativeResize="0"/>
          <p:nvPr/>
        </p:nvPicPr>
        <p:blipFill>
          <a:blip r:embed="rId3">
            <a:alphaModFix/>
          </a:blip>
          <a:stretch>
            <a:fillRect/>
          </a:stretch>
        </p:blipFill>
        <p:spPr>
          <a:xfrm>
            <a:off x="1192713" y="1444100"/>
            <a:ext cx="6758563" cy="3358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489" name="Shape 489"/>
        <p:cNvGrpSpPr/>
        <p:nvPr/>
      </p:nvGrpSpPr>
      <p:grpSpPr>
        <a:xfrm>
          <a:off x="0" y="0"/>
          <a:ext cx="0" cy="0"/>
          <a:chOff x="0" y="0"/>
          <a:chExt cx="0" cy="0"/>
        </a:xfrm>
      </p:grpSpPr>
      <p:sp>
        <p:nvSpPr>
          <p:cNvPr id="490" name="Google Shape;490;p7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a:t>
            </a:r>
            <a:r>
              <a:rPr lang="en"/>
              <a:t>Objects</a:t>
            </a:r>
            <a:r>
              <a:rPr lang="en" sz="1800"/>
              <a:t>. js</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7"/>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Object Exercise</a:t>
            </a:r>
            <a:endParaRPr sz="2400">
              <a:solidFill>
                <a:srgbClr val="FF4A60"/>
              </a:solidFill>
            </a:endParaRPr>
          </a:p>
        </p:txBody>
      </p:sp>
      <p:pic>
        <p:nvPicPr>
          <p:cNvPr id="496" name="Google Shape;496;p77"/>
          <p:cNvPicPr preferRelativeResize="0"/>
          <p:nvPr/>
        </p:nvPicPr>
        <p:blipFill>
          <a:blip r:embed="rId3">
            <a:alphaModFix/>
          </a:blip>
          <a:stretch>
            <a:fillRect/>
          </a:stretch>
        </p:blipFill>
        <p:spPr>
          <a:xfrm>
            <a:off x="765950" y="1765150"/>
            <a:ext cx="7612100" cy="19546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500" name="Shape 500"/>
        <p:cNvGrpSpPr/>
        <p:nvPr/>
      </p:nvGrpSpPr>
      <p:grpSpPr>
        <a:xfrm>
          <a:off x="0" y="0"/>
          <a:ext cx="0" cy="0"/>
          <a:chOff x="0" y="0"/>
          <a:chExt cx="0" cy="0"/>
        </a:xfrm>
      </p:grpSpPr>
      <p:sp>
        <p:nvSpPr>
          <p:cNvPr id="501" name="Google Shape;501;p78"/>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r>
              <a:rPr lang="en" sz="1800"/>
              <a:t>. js</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505" name="Shape 505"/>
        <p:cNvGrpSpPr/>
        <p:nvPr/>
      </p:nvGrpSpPr>
      <p:grpSpPr>
        <a:xfrm>
          <a:off x="0" y="0"/>
          <a:ext cx="0" cy="0"/>
          <a:chOff x="0" y="0"/>
          <a:chExt cx="0" cy="0"/>
        </a:xfrm>
      </p:grpSpPr>
      <p:pic>
        <p:nvPicPr>
          <p:cNvPr id="506" name="Google Shape;506;p79"/>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507" name="Google Shape;507;p79"/>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Functions</a:t>
            </a:r>
            <a:endParaRPr b="1" sz="3000">
              <a:solidFill>
                <a:schemeClr val="lt2"/>
              </a:solidFill>
              <a:latin typeface="Raleway"/>
              <a:ea typeface="Raleway"/>
              <a:cs typeface="Raleway"/>
              <a:sym typeface="Raleway"/>
            </a:endParaRPr>
          </a:p>
        </p:txBody>
      </p:sp>
      <p:sp>
        <p:nvSpPr>
          <p:cNvPr id="508" name="Google Shape;508;p79"/>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is a function?</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Name</a:t>
            </a:r>
            <a:br>
              <a:rPr lang="en" sz="1400">
                <a:latin typeface="Raleway"/>
                <a:ea typeface="Raleway"/>
                <a:cs typeface="Raleway"/>
                <a:sym typeface="Raleway"/>
              </a:rPr>
            </a:br>
            <a:r>
              <a:rPr lang="en" sz="1200">
                <a:latin typeface="Raleway"/>
                <a:ea typeface="Raleway"/>
                <a:cs typeface="Raleway"/>
                <a:sym typeface="Raleway"/>
              </a:rPr>
              <a:t>A function should always have a name</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Parameters (Inputs)</a:t>
            </a:r>
            <a:br>
              <a:rPr lang="en" sz="1400">
                <a:latin typeface="Raleway"/>
                <a:ea typeface="Raleway"/>
                <a:cs typeface="Raleway"/>
                <a:sym typeface="Raleway"/>
              </a:rPr>
            </a:br>
            <a:r>
              <a:rPr lang="en" sz="1200">
                <a:latin typeface="Raleway"/>
                <a:ea typeface="Raleway"/>
                <a:cs typeface="Raleway"/>
                <a:sym typeface="Raleway"/>
              </a:rPr>
              <a:t>A function can have parameters</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Body (Process)</a:t>
            </a:r>
            <a:br>
              <a:rPr lang="en" sz="1400">
                <a:latin typeface="Raleway"/>
                <a:ea typeface="Raleway"/>
                <a:cs typeface="Raleway"/>
                <a:sym typeface="Raleway"/>
              </a:rPr>
            </a:br>
            <a:r>
              <a:rPr lang="en" sz="1200">
                <a:latin typeface="Raleway"/>
                <a:ea typeface="Raleway"/>
                <a:cs typeface="Raleway"/>
                <a:sym typeface="Raleway"/>
              </a:rPr>
              <a:t>A function body is where the magic of a function happens</a:t>
            </a:r>
            <a:endParaRPr sz="1200">
              <a:latin typeface="Raleway"/>
              <a:ea typeface="Raleway"/>
              <a:cs typeface="Raleway"/>
              <a:sym typeface="Raleway"/>
            </a:endParaRPr>
          </a:p>
          <a:p>
            <a:pPr indent="-317500" lvl="0" marL="457200" marR="0" rtl="0" algn="l">
              <a:lnSpc>
                <a:spcPct val="115000"/>
              </a:lnSpc>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Return (Output)</a:t>
            </a:r>
            <a:br>
              <a:rPr lang="en" sz="1200">
                <a:latin typeface="Raleway"/>
                <a:ea typeface="Raleway"/>
                <a:cs typeface="Raleway"/>
                <a:sym typeface="Raleway"/>
              </a:rPr>
            </a:br>
            <a:r>
              <a:rPr lang="en" sz="1200">
                <a:latin typeface="Raleway"/>
                <a:ea typeface="Raleway"/>
                <a:cs typeface="Raleway"/>
                <a:sym typeface="Raleway"/>
              </a:rPr>
              <a:t>A function can return one value</a:t>
            </a:r>
            <a:endParaRPr sz="1200">
              <a:latin typeface="Raleway"/>
              <a:ea typeface="Raleway"/>
              <a:cs typeface="Raleway"/>
              <a:sym typeface="Raleway"/>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80"/>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Functions Exercise</a:t>
            </a:r>
            <a:endParaRPr sz="2400">
              <a:solidFill>
                <a:srgbClr val="FF4A60"/>
              </a:solidFill>
            </a:endParaRPr>
          </a:p>
        </p:txBody>
      </p:sp>
      <p:sp>
        <p:nvSpPr>
          <p:cNvPr id="514" name="Google Shape;514;p80"/>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create an introductory function</a:t>
            </a:r>
            <a:endParaRPr b="0" sz="1800">
              <a:latin typeface="Lato"/>
              <a:ea typeface="Lato"/>
              <a:cs typeface="Lato"/>
              <a:sym typeface="Lato"/>
            </a:endParaRPr>
          </a:p>
        </p:txBody>
      </p:sp>
      <p:pic>
        <p:nvPicPr>
          <p:cNvPr id="515" name="Google Shape;515;p80"/>
          <p:cNvPicPr preferRelativeResize="0"/>
          <p:nvPr/>
        </p:nvPicPr>
        <p:blipFill>
          <a:blip r:embed="rId3">
            <a:alphaModFix/>
          </a:blip>
          <a:stretch>
            <a:fillRect/>
          </a:stretch>
        </p:blipFill>
        <p:spPr>
          <a:xfrm>
            <a:off x="636900" y="1903725"/>
            <a:ext cx="3760900" cy="17830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81"/>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Functions Exercise</a:t>
            </a:r>
            <a:endParaRPr sz="2400">
              <a:solidFill>
                <a:srgbClr val="FF4A60"/>
              </a:solidFill>
            </a:endParaRPr>
          </a:p>
        </p:txBody>
      </p:sp>
      <p:sp>
        <p:nvSpPr>
          <p:cNvPr id="521" name="Google Shape;521;p81"/>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use a parameter (input)</a:t>
            </a:r>
            <a:endParaRPr b="0" sz="1800">
              <a:latin typeface="Lato"/>
              <a:ea typeface="Lato"/>
              <a:cs typeface="Lato"/>
              <a:sym typeface="Lato"/>
            </a:endParaRPr>
          </a:p>
        </p:txBody>
      </p:sp>
      <p:pic>
        <p:nvPicPr>
          <p:cNvPr id="522" name="Google Shape;522;p81"/>
          <p:cNvPicPr preferRelativeResize="0"/>
          <p:nvPr/>
        </p:nvPicPr>
        <p:blipFill rotWithShape="1">
          <a:blip r:embed="rId3">
            <a:alphaModFix/>
          </a:blip>
          <a:srcRect b="0" l="0" r="0" t="3595"/>
          <a:stretch/>
        </p:blipFill>
        <p:spPr>
          <a:xfrm>
            <a:off x="627050" y="1950750"/>
            <a:ext cx="4862200" cy="165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Slides</a:t>
            </a:r>
            <a:endParaRPr sz="2400">
              <a:solidFill>
                <a:srgbClr val="FF4A60"/>
              </a:solidFill>
            </a:endParaRPr>
          </a:p>
        </p:txBody>
      </p:sp>
      <p:sp>
        <p:nvSpPr>
          <p:cNvPr id="118" name="Google Shape;118;p19"/>
          <p:cNvSpPr txBox="1"/>
          <p:nvPr/>
        </p:nvSpPr>
        <p:spPr>
          <a:xfrm>
            <a:off x="3249288" y="1384550"/>
            <a:ext cx="2645400" cy="33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100" u="sng">
                <a:solidFill>
                  <a:schemeClr val="hlink"/>
                </a:solidFill>
              </a:rPr>
              <a:t>http://tiny.cc/fp7v6y</a:t>
            </a:r>
            <a:endParaRPr/>
          </a:p>
        </p:txBody>
      </p:sp>
      <p:sp>
        <p:nvSpPr>
          <p:cNvPr id="119" name="Google Shape;119;p19"/>
          <p:cNvSpPr txBox="1"/>
          <p:nvPr/>
        </p:nvSpPr>
        <p:spPr>
          <a:xfrm>
            <a:off x="2416950" y="4454175"/>
            <a:ext cx="4310100" cy="3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If you don’t have internet access, please let us know!</a:t>
            </a:r>
            <a:endParaRPr>
              <a:latin typeface="Lato"/>
              <a:ea typeface="Lato"/>
              <a:cs typeface="Lato"/>
              <a:sym typeface="Lato"/>
            </a:endParaRPr>
          </a:p>
        </p:txBody>
      </p:sp>
      <p:pic>
        <p:nvPicPr>
          <p:cNvPr id="120" name="Google Shape;120;p19"/>
          <p:cNvPicPr preferRelativeResize="0"/>
          <p:nvPr/>
        </p:nvPicPr>
        <p:blipFill>
          <a:blip r:embed="rId3">
            <a:alphaModFix/>
          </a:blip>
          <a:stretch>
            <a:fillRect/>
          </a:stretch>
        </p:blipFill>
        <p:spPr>
          <a:xfrm>
            <a:off x="3202787" y="1715751"/>
            <a:ext cx="2738425" cy="27384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82"/>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Functions Exercise</a:t>
            </a:r>
            <a:endParaRPr sz="2400">
              <a:solidFill>
                <a:srgbClr val="FF4A60"/>
              </a:solidFill>
            </a:endParaRPr>
          </a:p>
        </p:txBody>
      </p:sp>
      <p:sp>
        <p:nvSpPr>
          <p:cNvPr id="528" name="Google Shape;528;p82"/>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use two parameters (inputs)</a:t>
            </a:r>
            <a:endParaRPr b="0" sz="1800">
              <a:latin typeface="Lato"/>
              <a:ea typeface="Lato"/>
              <a:cs typeface="Lato"/>
              <a:sym typeface="Lato"/>
            </a:endParaRPr>
          </a:p>
        </p:txBody>
      </p:sp>
      <p:pic>
        <p:nvPicPr>
          <p:cNvPr id="529" name="Google Shape;529;p82"/>
          <p:cNvPicPr preferRelativeResize="0"/>
          <p:nvPr/>
        </p:nvPicPr>
        <p:blipFill>
          <a:blip r:embed="rId3">
            <a:alphaModFix/>
          </a:blip>
          <a:stretch>
            <a:fillRect/>
          </a:stretch>
        </p:blipFill>
        <p:spPr>
          <a:xfrm>
            <a:off x="635854" y="1914554"/>
            <a:ext cx="5097125" cy="204129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3"/>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Functions Exercise</a:t>
            </a:r>
            <a:endParaRPr sz="2400">
              <a:solidFill>
                <a:srgbClr val="FF4A60"/>
              </a:solidFill>
            </a:endParaRPr>
          </a:p>
        </p:txBody>
      </p:sp>
      <p:sp>
        <p:nvSpPr>
          <p:cNvPr id="535" name="Google Shape;535;p83"/>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give something back</a:t>
            </a:r>
            <a:endParaRPr b="0" sz="1800">
              <a:latin typeface="Lato"/>
              <a:ea typeface="Lato"/>
              <a:cs typeface="Lato"/>
              <a:sym typeface="Lato"/>
            </a:endParaRPr>
          </a:p>
        </p:txBody>
      </p:sp>
      <p:pic>
        <p:nvPicPr>
          <p:cNvPr id="536" name="Google Shape;536;p83"/>
          <p:cNvPicPr preferRelativeResize="0"/>
          <p:nvPr/>
        </p:nvPicPr>
        <p:blipFill>
          <a:blip r:embed="rId3">
            <a:alphaModFix/>
          </a:blip>
          <a:stretch>
            <a:fillRect/>
          </a:stretch>
        </p:blipFill>
        <p:spPr>
          <a:xfrm>
            <a:off x="636900" y="1892700"/>
            <a:ext cx="4125525" cy="28095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540" name="Shape 540"/>
        <p:cNvGrpSpPr/>
        <p:nvPr/>
      </p:nvGrpSpPr>
      <p:grpSpPr>
        <a:xfrm>
          <a:off x="0" y="0"/>
          <a:ext cx="0" cy="0"/>
          <a:chOff x="0" y="0"/>
          <a:chExt cx="0" cy="0"/>
        </a:xfrm>
      </p:grpSpPr>
      <p:sp>
        <p:nvSpPr>
          <p:cNvPr id="541" name="Google Shape;541;p84"/>
          <p:cNvSpPr txBox="1"/>
          <p:nvPr>
            <p:ph type="ctrTitle"/>
          </p:nvPr>
        </p:nvSpPr>
        <p:spPr>
          <a:xfrm>
            <a:off x="1088500" y="602600"/>
            <a:ext cx="76647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ADVANCED_</a:t>
            </a:r>
            <a:r>
              <a:rPr lang="en"/>
              <a:t>FUNCTIONS</a:t>
            </a:r>
            <a:r>
              <a:rPr lang="en" sz="1800"/>
              <a:t>. js</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Functions Exercise</a:t>
            </a:r>
            <a:endParaRPr sz="2400">
              <a:solidFill>
                <a:srgbClr val="FF4A60"/>
              </a:solidFill>
            </a:endParaRPr>
          </a:p>
        </p:txBody>
      </p:sp>
      <p:sp>
        <p:nvSpPr>
          <p:cNvPr id="547" name="Google Shape;547;p85"/>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be a little cheeky - default a parameter</a:t>
            </a:r>
            <a:endParaRPr b="0" sz="1800">
              <a:latin typeface="Lato"/>
              <a:ea typeface="Lato"/>
              <a:cs typeface="Lato"/>
              <a:sym typeface="Lato"/>
            </a:endParaRPr>
          </a:p>
        </p:txBody>
      </p:sp>
      <p:pic>
        <p:nvPicPr>
          <p:cNvPr id="548" name="Google Shape;548;p85"/>
          <p:cNvPicPr preferRelativeResize="0"/>
          <p:nvPr/>
        </p:nvPicPr>
        <p:blipFill>
          <a:blip r:embed="rId3">
            <a:alphaModFix/>
          </a:blip>
          <a:stretch>
            <a:fillRect/>
          </a:stretch>
        </p:blipFill>
        <p:spPr>
          <a:xfrm>
            <a:off x="629150" y="1988150"/>
            <a:ext cx="7902969" cy="3067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86"/>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Functions Exercise</a:t>
            </a:r>
            <a:endParaRPr sz="2400">
              <a:solidFill>
                <a:srgbClr val="FF4A60"/>
              </a:solidFill>
            </a:endParaRPr>
          </a:p>
        </p:txBody>
      </p:sp>
      <p:sp>
        <p:nvSpPr>
          <p:cNvPr id="554" name="Google Shape;554;p86"/>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kick it up a notch</a:t>
            </a:r>
            <a:endParaRPr b="0" sz="1800">
              <a:latin typeface="Lato"/>
              <a:ea typeface="Lato"/>
              <a:cs typeface="Lato"/>
              <a:sym typeface="Lato"/>
            </a:endParaRPr>
          </a:p>
        </p:txBody>
      </p:sp>
      <p:pic>
        <p:nvPicPr>
          <p:cNvPr id="555" name="Google Shape;555;p86"/>
          <p:cNvPicPr preferRelativeResize="0"/>
          <p:nvPr/>
        </p:nvPicPr>
        <p:blipFill>
          <a:blip r:embed="rId3">
            <a:alphaModFix/>
          </a:blip>
          <a:stretch>
            <a:fillRect/>
          </a:stretch>
        </p:blipFill>
        <p:spPr>
          <a:xfrm>
            <a:off x="625150" y="1942125"/>
            <a:ext cx="4940166" cy="3067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559" name="Shape 559"/>
        <p:cNvGrpSpPr/>
        <p:nvPr/>
      </p:nvGrpSpPr>
      <p:grpSpPr>
        <a:xfrm>
          <a:off x="0" y="0"/>
          <a:ext cx="0" cy="0"/>
          <a:chOff x="0" y="0"/>
          <a:chExt cx="0" cy="0"/>
        </a:xfrm>
      </p:grpSpPr>
      <p:sp>
        <p:nvSpPr>
          <p:cNvPr id="560" name="Google Shape;560;p87"/>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ARRAYS</a:t>
            </a:r>
            <a:r>
              <a:rPr lang="en" sz="1800"/>
              <a:t>. js</a:t>
            </a:r>
            <a:endParaRPr sz="1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564" name="Shape 564"/>
        <p:cNvGrpSpPr/>
        <p:nvPr/>
      </p:nvGrpSpPr>
      <p:grpSpPr>
        <a:xfrm>
          <a:off x="0" y="0"/>
          <a:ext cx="0" cy="0"/>
          <a:chOff x="0" y="0"/>
          <a:chExt cx="0" cy="0"/>
        </a:xfrm>
      </p:grpSpPr>
      <p:pic>
        <p:nvPicPr>
          <p:cNvPr id="565" name="Google Shape;565;p88"/>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566" name="Google Shape;566;p88"/>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Arrays</a:t>
            </a:r>
            <a:endParaRPr b="1" sz="3000">
              <a:solidFill>
                <a:schemeClr val="lt2"/>
              </a:solidFill>
              <a:latin typeface="Raleway"/>
              <a:ea typeface="Raleway"/>
              <a:cs typeface="Raleway"/>
              <a:sym typeface="Raleway"/>
            </a:endParaRPr>
          </a:p>
        </p:txBody>
      </p:sp>
      <p:sp>
        <p:nvSpPr>
          <p:cNvPr id="567" name="Google Shape;567;p88"/>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is an Array?</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Name</a:t>
            </a:r>
            <a:br>
              <a:rPr lang="en" sz="1400">
                <a:latin typeface="Raleway"/>
                <a:ea typeface="Raleway"/>
                <a:cs typeface="Raleway"/>
                <a:sym typeface="Raleway"/>
              </a:rPr>
            </a:br>
            <a:r>
              <a:rPr lang="en" sz="1200">
                <a:latin typeface="Raleway"/>
                <a:ea typeface="Raleway"/>
                <a:cs typeface="Raleway"/>
                <a:sym typeface="Raleway"/>
              </a:rPr>
              <a:t>An array is a special type of variable and variables always have names</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Content</a:t>
            </a:r>
            <a:br>
              <a:rPr lang="en" sz="1400">
                <a:latin typeface="Raleway"/>
                <a:ea typeface="Raleway"/>
                <a:cs typeface="Raleway"/>
                <a:sym typeface="Raleway"/>
              </a:rPr>
            </a:br>
            <a:r>
              <a:rPr lang="en" sz="1200">
                <a:latin typeface="Raleway"/>
                <a:ea typeface="Raleway"/>
                <a:cs typeface="Raleway"/>
                <a:sym typeface="Raleway"/>
              </a:rPr>
              <a:t>An array can have content that we can access via an index</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Length</a:t>
            </a:r>
            <a:br>
              <a:rPr lang="en" sz="1400">
                <a:latin typeface="Raleway"/>
                <a:ea typeface="Raleway"/>
                <a:cs typeface="Raleway"/>
                <a:sym typeface="Raleway"/>
              </a:rPr>
            </a:br>
            <a:r>
              <a:rPr lang="en" sz="1200">
                <a:latin typeface="Raleway"/>
                <a:ea typeface="Raleway"/>
                <a:cs typeface="Raleway"/>
                <a:sym typeface="Raleway"/>
              </a:rPr>
              <a:t>An array has a length property, which signifies the number of items in the array</a:t>
            </a:r>
            <a:endParaRPr sz="1200">
              <a:latin typeface="Raleway"/>
              <a:ea typeface="Raleway"/>
              <a:cs typeface="Raleway"/>
              <a:sym typeface="Raleway"/>
            </a:endParaRPr>
          </a:p>
          <a:p>
            <a:pPr indent="-317500" lvl="0" marL="457200" marR="0" rtl="0" algn="l">
              <a:lnSpc>
                <a:spcPct val="115000"/>
              </a:lnSpc>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Array Functions</a:t>
            </a:r>
            <a:br>
              <a:rPr lang="en" sz="1200">
                <a:latin typeface="Raleway"/>
                <a:ea typeface="Raleway"/>
                <a:cs typeface="Raleway"/>
                <a:sym typeface="Raleway"/>
              </a:rPr>
            </a:br>
            <a:r>
              <a:rPr lang="en" sz="1200">
                <a:latin typeface="Raleway"/>
                <a:ea typeface="Raleway"/>
                <a:cs typeface="Raleway"/>
                <a:sym typeface="Raleway"/>
              </a:rPr>
              <a:t>An array has a number of functions baked in that allow you to read and write data to the array</a:t>
            </a:r>
            <a:endParaRPr sz="1200">
              <a:latin typeface="Raleway"/>
              <a:ea typeface="Raleway"/>
              <a:cs typeface="Raleway"/>
              <a:sym typeface="Raleway"/>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9"/>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Array</a:t>
            </a:r>
            <a:r>
              <a:rPr lang="en" sz="3600">
                <a:solidFill>
                  <a:srgbClr val="FF4A60"/>
                </a:solidFill>
              </a:rPr>
              <a:t> Exercise</a:t>
            </a:r>
            <a:endParaRPr sz="2400">
              <a:solidFill>
                <a:srgbClr val="FF4A60"/>
              </a:solidFill>
            </a:endParaRPr>
          </a:p>
        </p:txBody>
      </p:sp>
      <p:sp>
        <p:nvSpPr>
          <p:cNvPr id="573" name="Google Shape;573;p89"/>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create an empty array</a:t>
            </a:r>
            <a:endParaRPr b="0" sz="1800">
              <a:latin typeface="Lato"/>
              <a:ea typeface="Lato"/>
              <a:cs typeface="Lato"/>
              <a:sym typeface="Lato"/>
            </a:endParaRPr>
          </a:p>
        </p:txBody>
      </p:sp>
      <p:pic>
        <p:nvPicPr>
          <p:cNvPr id="574" name="Google Shape;574;p89"/>
          <p:cNvPicPr preferRelativeResize="0"/>
          <p:nvPr/>
        </p:nvPicPr>
        <p:blipFill rotWithShape="1">
          <a:blip r:embed="rId3">
            <a:alphaModFix/>
          </a:blip>
          <a:srcRect b="0" l="0" r="0" t="11801"/>
          <a:stretch/>
        </p:blipFill>
        <p:spPr>
          <a:xfrm>
            <a:off x="495550" y="1967325"/>
            <a:ext cx="3185225" cy="3977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90"/>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Array Exercise</a:t>
            </a:r>
            <a:endParaRPr sz="2400">
              <a:solidFill>
                <a:srgbClr val="FF4A60"/>
              </a:solidFill>
            </a:endParaRPr>
          </a:p>
        </p:txBody>
      </p:sp>
      <p:sp>
        <p:nvSpPr>
          <p:cNvPr id="580" name="Google Shape;580;p90"/>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create an array with some items</a:t>
            </a:r>
            <a:endParaRPr b="0" sz="1800">
              <a:latin typeface="Lato"/>
              <a:ea typeface="Lato"/>
              <a:cs typeface="Lato"/>
              <a:sym typeface="Lato"/>
            </a:endParaRPr>
          </a:p>
        </p:txBody>
      </p:sp>
      <p:pic>
        <p:nvPicPr>
          <p:cNvPr id="581" name="Google Shape;581;p90"/>
          <p:cNvPicPr preferRelativeResize="0"/>
          <p:nvPr/>
        </p:nvPicPr>
        <p:blipFill rotWithShape="1">
          <a:blip r:embed="rId3">
            <a:alphaModFix/>
          </a:blip>
          <a:srcRect b="0" l="0" r="0" t="5970"/>
          <a:stretch/>
        </p:blipFill>
        <p:spPr>
          <a:xfrm>
            <a:off x="535775" y="1978350"/>
            <a:ext cx="3741925" cy="392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91"/>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Array Exercise</a:t>
            </a:r>
            <a:endParaRPr sz="2400">
              <a:solidFill>
                <a:srgbClr val="FF4A60"/>
              </a:solidFill>
            </a:endParaRPr>
          </a:p>
        </p:txBody>
      </p:sp>
      <p:sp>
        <p:nvSpPr>
          <p:cNvPr id="587" name="Google Shape;587;p91"/>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get a value out of an array</a:t>
            </a:r>
            <a:endParaRPr b="0" sz="1800">
              <a:latin typeface="Lato"/>
              <a:ea typeface="Lato"/>
              <a:cs typeface="Lato"/>
              <a:sym typeface="Lato"/>
            </a:endParaRPr>
          </a:p>
        </p:txBody>
      </p:sp>
      <p:pic>
        <p:nvPicPr>
          <p:cNvPr id="588" name="Google Shape;588;p91"/>
          <p:cNvPicPr preferRelativeResize="0"/>
          <p:nvPr/>
        </p:nvPicPr>
        <p:blipFill>
          <a:blip r:embed="rId3">
            <a:alphaModFix/>
          </a:blip>
          <a:stretch>
            <a:fillRect/>
          </a:stretch>
        </p:blipFill>
        <p:spPr>
          <a:xfrm>
            <a:off x="633050" y="2412000"/>
            <a:ext cx="5482050" cy="605000"/>
          </a:xfrm>
          <a:prstGeom prst="rect">
            <a:avLst/>
          </a:prstGeom>
          <a:noFill/>
          <a:ln>
            <a:noFill/>
          </a:ln>
        </p:spPr>
      </p:pic>
      <p:sp>
        <p:nvSpPr>
          <p:cNvPr id="589" name="Google Shape;589;p91"/>
          <p:cNvSpPr txBox="1"/>
          <p:nvPr/>
        </p:nvSpPr>
        <p:spPr>
          <a:xfrm>
            <a:off x="2834300" y="2077800"/>
            <a:ext cx="31821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latin typeface="Lato"/>
                <a:ea typeface="Lato"/>
                <a:cs typeface="Lato"/>
                <a:sym typeface="Lato"/>
              </a:rPr>
              <a:t>   [0]                          [1]                          [2]</a:t>
            </a:r>
            <a:endParaRPr>
              <a:solidFill>
                <a:srgbClr val="1155CC"/>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Test</a:t>
            </a:r>
            <a:endParaRPr sz="2400">
              <a:solidFill>
                <a:srgbClr val="FF4A60"/>
              </a:solidFill>
            </a:endParaRPr>
          </a:p>
        </p:txBody>
      </p:sp>
      <p:sp>
        <p:nvSpPr>
          <p:cNvPr id="126" name="Google Shape;126;p20"/>
          <p:cNvSpPr txBox="1"/>
          <p:nvPr/>
        </p:nvSpPr>
        <p:spPr>
          <a:xfrm>
            <a:off x="987150" y="2442463"/>
            <a:ext cx="7169700" cy="104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000" u="sng">
                <a:solidFill>
                  <a:schemeClr val="hlink"/>
                </a:solidFill>
              </a:rPr>
              <a:t>https://forms.gle/tJ4YFqDieQKfSnLL6</a:t>
            </a:r>
            <a:endParaRPr sz="3000"/>
          </a:p>
        </p:txBody>
      </p:sp>
      <p:sp>
        <p:nvSpPr>
          <p:cNvPr id="127" name="Google Shape;127;p20"/>
          <p:cNvSpPr txBox="1"/>
          <p:nvPr/>
        </p:nvSpPr>
        <p:spPr>
          <a:xfrm>
            <a:off x="2416950" y="4454175"/>
            <a:ext cx="4310100" cy="3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If you don’t have internet access, please let us know!</a:t>
            </a:r>
            <a:endParaRPr>
              <a:latin typeface="Lato"/>
              <a:ea typeface="Lato"/>
              <a:cs typeface="Lato"/>
              <a:sym typeface="La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92"/>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Array Exercise</a:t>
            </a:r>
            <a:endParaRPr sz="2400">
              <a:solidFill>
                <a:srgbClr val="FF4A60"/>
              </a:solidFill>
            </a:endParaRPr>
          </a:p>
        </p:txBody>
      </p:sp>
      <p:sp>
        <p:nvSpPr>
          <p:cNvPr id="595" name="Google Shape;595;p92"/>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add a another plate</a:t>
            </a:r>
            <a:endParaRPr b="0" sz="1800">
              <a:latin typeface="Lato"/>
              <a:ea typeface="Lato"/>
              <a:cs typeface="Lato"/>
              <a:sym typeface="Lato"/>
            </a:endParaRPr>
          </a:p>
        </p:txBody>
      </p:sp>
      <p:pic>
        <p:nvPicPr>
          <p:cNvPr id="596" name="Google Shape;596;p92"/>
          <p:cNvPicPr preferRelativeResize="0"/>
          <p:nvPr/>
        </p:nvPicPr>
        <p:blipFill>
          <a:blip r:embed="rId3">
            <a:alphaModFix/>
          </a:blip>
          <a:stretch>
            <a:fillRect/>
          </a:stretch>
        </p:blipFill>
        <p:spPr>
          <a:xfrm>
            <a:off x="653401" y="2000726"/>
            <a:ext cx="6584320" cy="768000"/>
          </a:xfrm>
          <a:prstGeom prst="rect">
            <a:avLst/>
          </a:prstGeom>
          <a:noFill/>
          <a:ln>
            <a:noFill/>
          </a:ln>
        </p:spPr>
      </p:pic>
      <p:sp>
        <p:nvSpPr>
          <p:cNvPr id="597" name="Google Shape;597;p92"/>
          <p:cNvSpPr txBox="1"/>
          <p:nvPr/>
        </p:nvSpPr>
        <p:spPr>
          <a:xfrm>
            <a:off x="3060550" y="1708025"/>
            <a:ext cx="38931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latin typeface="Lato"/>
                <a:ea typeface="Lato"/>
                <a:cs typeface="Lato"/>
                <a:sym typeface="Lato"/>
              </a:rPr>
              <a:t>     [0]                                     [1]                                     [2]</a:t>
            </a:r>
            <a:endParaRPr>
              <a:solidFill>
                <a:srgbClr val="1155CC"/>
              </a:solidFill>
              <a:latin typeface="Lato"/>
              <a:ea typeface="Lato"/>
              <a:cs typeface="Lato"/>
              <a:sym typeface="La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3"/>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Array Exercise</a:t>
            </a:r>
            <a:endParaRPr sz="2400">
              <a:solidFill>
                <a:srgbClr val="FF4A60"/>
              </a:solidFill>
            </a:endParaRPr>
          </a:p>
        </p:txBody>
      </p:sp>
      <p:sp>
        <p:nvSpPr>
          <p:cNvPr id="603" name="Google Shape;603;p93"/>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add a plate to the top of the stack</a:t>
            </a:r>
            <a:endParaRPr b="0" sz="1800">
              <a:latin typeface="Lato"/>
              <a:ea typeface="Lato"/>
              <a:cs typeface="Lato"/>
              <a:sym typeface="Lato"/>
            </a:endParaRPr>
          </a:p>
        </p:txBody>
      </p:sp>
      <p:pic>
        <p:nvPicPr>
          <p:cNvPr id="604" name="Google Shape;604;p93"/>
          <p:cNvPicPr preferRelativeResize="0"/>
          <p:nvPr/>
        </p:nvPicPr>
        <p:blipFill>
          <a:blip r:embed="rId3">
            <a:alphaModFix/>
          </a:blip>
          <a:stretch>
            <a:fillRect/>
          </a:stretch>
        </p:blipFill>
        <p:spPr>
          <a:xfrm>
            <a:off x="5763850" y="2571750"/>
            <a:ext cx="2643925" cy="2419200"/>
          </a:xfrm>
          <a:prstGeom prst="rect">
            <a:avLst/>
          </a:prstGeom>
          <a:noFill/>
          <a:ln>
            <a:noFill/>
          </a:ln>
        </p:spPr>
      </p:pic>
      <p:pic>
        <p:nvPicPr>
          <p:cNvPr id="605" name="Google Shape;605;p93"/>
          <p:cNvPicPr preferRelativeResize="0"/>
          <p:nvPr/>
        </p:nvPicPr>
        <p:blipFill>
          <a:blip r:embed="rId4">
            <a:alphaModFix/>
          </a:blip>
          <a:stretch>
            <a:fillRect/>
          </a:stretch>
        </p:blipFill>
        <p:spPr>
          <a:xfrm>
            <a:off x="640638" y="1967713"/>
            <a:ext cx="6276975" cy="7334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9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Array Exercise</a:t>
            </a:r>
            <a:endParaRPr sz="2400">
              <a:solidFill>
                <a:srgbClr val="FF4A60"/>
              </a:solidFill>
            </a:endParaRPr>
          </a:p>
        </p:txBody>
      </p:sp>
      <p:sp>
        <p:nvSpPr>
          <p:cNvPr id="611" name="Google Shape;611;p9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get a plate from the top of the stack</a:t>
            </a:r>
            <a:endParaRPr b="0" sz="1800">
              <a:latin typeface="Lato"/>
              <a:ea typeface="Lato"/>
              <a:cs typeface="Lato"/>
              <a:sym typeface="Lato"/>
            </a:endParaRPr>
          </a:p>
        </p:txBody>
      </p:sp>
      <p:pic>
        <p:nvPicPr>
          <p:cNvPr id="612" name="Google Shape;612;p94"/>
          <p:cNvPicPr preferRelativeResize="0"/>
          <p:nvPr/>
        </p:nvPicPr>
        <p:blipFill>
          <a:blip r:embed="rId3">
            <a:alphaModFix/>
          </a:blip>
          <a:stretch>
            <a:fillRect/>
          </a:stretch>
        </p:blipFill>
        <p:spPr>
          <a:xfrm>
            <a:off x="623400" y="1952250"/>
            <a:ext cx="7301675" cy="881875"/>
          </a:xfrm>
          <a:prstGeom prst="rect">
            <a:avLst/>
          </a:prstGeom>
          <a:noFill/>
          <a:ln>
            <a:noFill/>
          </a:ln>
        </p:spPr>
      </p:pic>
      <p:pic>
        <p:nvPicPr>
          <p:cNvPr id="613" name="Google Shape;613;p94"/>
          <p:cNvPicPr preferRelativeResize="0"/>
          <p:nvPr/>
        </p:nvPicPr>
        <p:blipFill>
          <a:blip r:embed="rId4">
            <a:alphaModFix/>
          </a:blip>
          <a:stretch>
            <a:fillRect/>
          </a:stretch>
        </p:blipFill>
        <p:spPr>
          <a:xfrm>
            <a:off x="5732975" y="2571750"/>
            <a:ext cx="2700150" cy="24706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617" name="Shape 617"/>
        <p:cNvGrpSpPr/>
        <p:nvPr/>
      </p:nvGrpSpPr>
      <p:grpSpPr>
        <a:xfrm>
          <a:off x="0" y="0"/>
          <a:ext cx="0" cy="0"/>
          <a:chOff x="0" y="0"/>
          <a:chExt cx="0" cy="0"/>
        </a:xfrm>
      </p:grpSpPr>
      <p:sp>
        <p:nvSpPr>
          <p:cNvPr id="618" name="Google Shape;618;p95"/>
          <p:cNvSpPr txBox="1"/>
          <p:nvPr>
            <p:ph type="ctrTitle"/>
          </p:nvPr>
        </p:nvSpPr>
        <p:spPr>
          <a:xfrm>
            <a:off x="2232100" y="630225"/>
            <a:ext cx="64710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ADVANCED_</a:t>
            </a:r>
            <a:r>
              <a:rPr lang="en"/>
              <a:t>ARRAYS</a:t>
            </a:r>
            <a:r>
              <a:rPr lang="en" sz="1800"/>
              <a:t>. js</a:t>
            </a:r>
            <a:endParaRPr sz="1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96"/>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Array Exercise</a:t>
            </a:r>
            <a:endParaRPr sz="2400">
              <a:solidFill>
                <a:srgbClr val="FF4A60"/>
              </a:solidFill>
            </a:endParaRPr>
          </a:p>
        </p:txBody>
      </p:sp>
      <p:sp>
        <p:nvSpPr>
          <p:cNvPr id="624" name="Google Shape;624;p96"/>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Not the word we were expecting?</a:t>
            </a:r>
            <a:endParaRPr b="0" sz="1800">
              <a:latin typeface="Lato"/>
              <a:ea typeface="Lato"/>
              <a:cs typeface="Lato"/>
              <a:sym typeface="Lato"/>
            </a:endParaRPr>
          </a:p>
        </p:txBody>
      </p:sp>
      <p:pic>
        <p:nvPicPr>
          <p:cNvPr id="625" name="Google Shape;625;p96"/>
          <p:cNvPicPr preferRelativeResize="0"/>
          <p:nvPr/>
        </p:nvPicPr>
        <p:blipFill>
          <a:blip r:embed="rId3">
            <a:alphaModFix/>
          </a:blip>
          <a:stretch>
            <a:fillRect/>
          </a:stretch>
        </p:blipFill>
        <p:spPr>
          <a:xfrm>
            <a:off x="565202" y="1966152"/>
            <a:ext cx="7915075" cy="10619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97"/>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Array Exercise</a:t>
            </a:r>
            <a:endParaRPr sz="2400">
              <a:solidFill>
                <a:srgbClr val="FF4A60"/>
              </a:solidFill>
            </a:endParaRPr>
          </a:p>
        </p:txBody>
      </p:sp>
      <p:sp>
        <p:nvSpPr>
          <p:cNvPr id="631" name="Google Shape;631;p97"/>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How long is our array again?</a:t>
            </a:r>
            <a:endParaRPr b="0" sz="1800">
              <a:latin typeface="Lato"/>
              <a:ea typeface="Lato"/>
              <a:cs typeface="Lato"/>
              <a:sym typeface="Lato"/>
            </a:endParaRPr>
          </a:p>
        </p:txBody>
      </p:sp>
      <p:pic>
        <p:nvPicPr>
          <p:cNvPr id="632" name="Google Shape;632;p97"/>
          <p:cNvPicPr preferRelativeResize="0"/>
          <p:nvPr/>
        </p:nvPicPr>
        <p:blipFill>
          <a:blip r:embed="rId3">
            <a:alphaModFix/>
          </a:blip>
          <a:stretch>
            <a:fillRect/>
          </a:stretch>
        </p:blipFill>
        <p:spPr>
          <a:xfrm>
            <a:off x="607700" y="1931516"/>
            <a:ext cx="9144000" cy="78326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636" name="Shape 636"/>
        <p:cNvGrpSpPr/>
        <p:nvPr/>
      </p:nvGrpSpPr>
      <p:grpSpPr>
        <a:xfrm>
          <a:off x="0" y="0"/>
          <a:ext cx="0" cy="0"/>
          <a:chOff x="0" y="0"/>
          <a:chExt cx="0" cy="0"/>
        </a:xfrm>
      </p:grpSpPr>
      <p:sp>
        <p:nvSpPr>
          <p:cNvPr id="637" name="Google Shape;637;p98"/>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LOOPS</a:t>
            </a:r>
            <a:r>
              <a:rPr lang="en" sz="1800"/>
              <a:t>. js</a:t>
            </a:r>
            <a:endParaRPr sz="1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641" name="Shape 641"/>
        <p:cNvGrpSpPr/>
        <p:nvPr/>
      </p:nvGrpSpPr>
      <p:grpSpPr>
        <a:xfrm>
          <a:off x="0" y="0"/>
          <a:ext cx="0" cy="0"/>
          <a:chOff x="0" y="0"/>
          <a:chExt cx="0" cy="0"/>
        </a:xfrm>
      </p:grpSpPr>
      <p:pic>
        <p:nvPicPr>
          <p:cNvPr id="642" name="Google Shape;642;p99"/>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643" name="Google Shape;643;p99"/>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Loops</a:t>
            </a:r>
            <a:endParaRPr b="1" sz="3000">
              <a:solidFill>
                <a:schemeClr val="lt2"/>
              </a:solidFill>
              <a:latin typeface="Raleway"/>
              <a:ea typeface="Raleway"/>
              <a:cs typeface="Raleway"/>
              <a:sym typeface="Raleway"/>
            </a:endParaRPr>
          </a:p>
        </p:txBody>
      </p:sp>
      <p:sp>
        <p:nvSpPr>
          <p:cNvPr id="644" name="Google Shape;644;p99"/>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What is a Loop?</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Counter</a:t>
            </a:r>
            <a:br>
              <a:rPr lang="en" sz="1400">
                <a:latin typeface="Raleway"/>
                <a:ea typeface="Raleway"/>
                <a:cs typeface="Raleway"/>
                <a:sym typeface="Raleway"/>
              </a:rPr>
            </a:br>
            <a:r>
              <a:rPr lang="en" sz="1200">
                <a:latin typeface="Raleway"/>
                <a:ea typeface="Raleway"/>
                <a:cs typeface="Raleway"/>
                <a:sym typeface="Raleway"/>
              </a:rPr>
              <a:t>The counter helps us control how many times a loop runs</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Condition</a:t>
            </a:r>
            <a:br>
              <a:rPr lang="en" sz="1400">
                <a:latin typeface="Raleway"/>
                <a:ea typeface="Raleway"/>
                <a:cs typeface="Raleway"/>
                <a:sym typeface="Raleway"/>
              </a:rPr>
            </a:br>
            <a:r>
              <a:rPr lang="en" sz="1200">
                <a:latin typeface="Raleway"/>
                <a:ea typeface="Raleway"/>
                <a:cs typeface="Raleway"/>
                <a:sym typeface="Raleway"/>
              </a:rPr>
              <a:t>Is a statement that returns </a:t>
            </a:r>
            <a:r>
              <a:rPr b="1" lang="en" sz="1200">
                <a:solidFill>
                  <a:srgbClr val="FF4A60"/>
                </a:solidFill>
                <a:latin typeface="Raleway"/>
                <a:ea typeface="Raleway"/>
                <a:cs typeface="Raleway"/>
                <a:sym typeface="Raleway"/>
              </a:rPr>
              <a:t>true</a:t>
            </a:r>
            <a:r>
              <a:rPr b="1" lang="en" sz="1200">
                <a:latin typeface="Raleway"/>
                <a:ea typeface="Raleway"/>
                <a:cs typeface="Raleway"/>
                <a:sym typeface="Raleway"/>
              </a:rPr>
              <a:t> </a:t>
            </a:r>
            <a:r>
              <a:rPr lang="en" sz="1200">
                <a:latin typeface="Raleway"/>
                <a:ea typeface="Raleway"/>
                <a:cs typeface="Raleway"/>
                <a:sym typeface="Raleway"/>
              </a:rPr>
              <a:t>or </a:t>
            </a:r>
            <a:r>
              <a:rPr b="1" lang="en" sz="1200">
                <a:solidFill>
                  <a:srgbClr val="FF4A60"/>
                </a:solidFill>
                <a:latin typeface="Raleway"/>
                <a:ea typeface="Raleway"/>
                <a:cs typeface="Raleway"/>
                <a:sym typeface="Raleway"/>
              </a:rPr>
              <a:t>false</a:t>
            </a:r>
            <a:r>
              <a:rPr lang="en" sz="1200">
                <a:latin typeface="Raleway"/>
                <a:ea typeface="Raleway"/>
                <a:cs typeface="Raleway"/>
                <a:sym typeface="Raleway"/>
              </a:rPr>
              <a:t>, controlling the loop</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Step</a:t>
            </a:r>
            <a:br>
              <a:rPr lang="en" sz="1400">
                <a:latin typeface="Raleway"/>
                <a:ea typeface="Raleway"/>
                <a:cs typeface="Raleway"/>
                <a:sym typeface="Raleway"/>
              </a:rPr>
            </a:br>
            <a:r>
              <a:rPr lang="en" sz="1200">
                <a:latin typeface="Raleway"/>
                <a:ea typeface="Raleway"/>
                <a:cs typeface="Raleway"/>
                <a:sym typeface="Raleway"/>
              </a:rPr>
              <a:t>A function that modifies the counter of the loop</a:t>
            </a:r>
            <a:endParaRPr sz="1200">
              <a:latin typeface="Raleway"/>
              <a:ea typeface="Raleway"/>
              <a:cs typeface="Raleway"/>
              <a:sym typeface="Raleway"/>
            </a:endParaRPr>
          </a:p>
          <a:p>
            <a:pPr indent="-317500" lvl="0" marL="457200" marR="0" rtl="0" algn="l">
              <a:lnSpc>
                <a:spcPct val="115000"/>
              </a:lnSpc>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Block</a:t>
            </a:r>
            <a:br>
              <a:rPr lang="en" sz="1200">
                <a:latin typeface="Raleway"/>
                <a:ea typeface="Raleway"/>
                <a:cs typeface="Raleway"/>
                <a:sym typeface="Raleway"/>
              </a:rPr>
            </a:br>
            <a:r>
              <a:rPr lang="en" sz="1200">
                <a:latin typeface="Raleway"/>
                <a:ea typeface="Raleway"/>
                <a:cs typeface="Raleway"/>
                <a:sym typeface="Raleway"/>
              </a:rPr>
              <a:t>Code that will be executed for each iteration (run) of the loop</a:t>
            </a:r>
            <a:endParaRPr sz="1200">
              <a:latin typeface="Raleway"/>
              <a:ea typeface="Raleway"/>
              <a:cs typeface="Raleway"/>
              <a:sym typeface="Raleway"/>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100"/>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Loop Exercise</a:t>
            </a:r>
            <a:endParaRPr sz="2400">
              <a:solidFill>
                <a:srgbClr val="FF4A60"/>
              </a:solidFill>
            </a:endParaRPr>
          </a:p>
        </p:txBody>
      </p:sp>
      <p:sp>
        <p:nvSpPr>
          <p:cNvPr id="650" name="Google Shape;650;p100"/>
          <p:cNvSpPr txBox="1"/>
          <p:nvPr>
            <p:ph idx="4294967295" type="title"/>
          </p:nvPr>
        </p:nvSpPr>
        <p:spPr>
          <a:xfrm>
            <a:off x="535775" y="1480150"/>
            <a:ext cx="39864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Why do we need loops?</a:t>
            </a:r>
            <a:endParaRPr b="0"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If we wanted to add 3 and only 3 plates to a stack of plates, we’d have something that looks like this: </a:t>
            </a:r>
            <a:endParaRPr b="0" sz="1800">
              <a:latin typeface="Lato"/>
              <a:ea typeface="Lato"/>
              <a:cs typeface="Lato"/>
              <a:sym typeface="Lato"/>
            </a:endParaRPr>
          </a:p>
        </p:txBody>
      </p:sp>
      <p:sp>
        <p:nvSpPr>
          <p:cNvPr id="651" name="Google Shape;651;p100"/>
          <p:cNvSpPr/>
          <p:nvPr/>
        </p:nvSpPr>
        <p:spPr>
          <a:xfrm>
            <a:off x="1523150" y="3074475"/>
            <a:ext cx="2999100" cy="198600"/>
          </a:xfrm>
          <a:prstGeom prst="righ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100"/>
          <p:cNvPicPr preferRelativeResize="0"/>
          <p:nvPr/>
        </p:nvPicPr>
        <p:blipFill>
          <a:blip r:embed="rId3">
            <a:alphaModFix/>
          </a:blip>
          <a:stretch>
            <a:fillRect/>
          </a:stretch>
        </p:blipFill>
        <p:spPr>
          <a:xfrm>
            <a:off x="4914075" y="859175"/>
            <a:ext cx="3649150" cy="40296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01"/>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Loop</a:t>
            </a:r>
            <a:r>
              <a:rPr lang="en" sz="3600">
                <a:solidFill>
                  <a:srgbClr val="FF4A60"/>
                </a:solidFill>
              </a:rPr>
              <a:t> Exercise</a:t>
            </a:r>
            <a:endParaRPr sz="2400">
              <a:solidFill>
                <a:srgbClr val="FF4A60"/>
              </a:solidFill>
            </a:endParaRPr>
          </a:p>
        </p:txBody>
      </p:sp>
      <p:pic>
        <p:nvPicPr>
          <p:cNvPr id="658" name="Google Shape;658;p101"/>
          <p:cNvPicPr preferRelativeResize="0"/>
          <p:nvPr/>
        </p:nvPicPr>
        <p:blipFill>
          <a:blip r:embed="rId3">
            <a:alphaModFix/>
          </a:blip>
          <a:stretch>
            <a:fillRect/>
          </a:stretch>
        </p:blipFill>
        <p:spPr>
          <a:xfrm>
            <a:off x="631725" y="1846675"/>
            <a:ext cx="3695700" cy="2526436"/>
          </a:xfrm>
          <a:prstGeom prst="rect">
            <a:avLst/>
          </a:prstGeom>
          <a:noFill/>
          <a:ln>
            <a:noFill/>
          </a:ln>
        </p:spPr>
      </p:pic>
      <p:sp>
        <p:nvSpPr>
          <p:cNvPr id="659" name="Google Shape;659;p101"/>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Let’s create an introductory loop</a:t>
            </a:r>
            <a:endParaRPr b="0" sz="1800">
              <a:latin typeface="Lato"/>
              <a:ea typeface="Lato"/>
              <a:cs typeface="Lato"/>
              <a:sym typeface="Lato"/>
            </a:endParaRPr>
          </a:p>
        </p:txBody>
      </p:sp>
      <p:sp>
        <p:nvSpPr>
          <p:cNvPr id="660" name="Google Shape;660;p101"/>
          <p:cNvSpPr/>
          <p:nvPr/>
        </p:nvSpPr>
        <p:spPr>
          <a:xfrm>
            <a:off x="3487975" y="1892250"/>
            <a:ext cx="2244900" cy="210000"/>
          </a:xfrm>
          <a:prstGeom prst="lef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01"/>
          <p:cNvSpPr/>
          <p:nvPr/>
        </p:nvSpPr>
        <p:spPr>
          <a:xfrm flipH="1">
            <a:off x="2303363" y="2385588"/>
            <a:ext cx="3695700" cy="383700"/>
          </a:xfrm>
          <a:prstGeom prst="uturnArrow">
            <a:avLst>
              <a:gd fmla="val 25000" name="adj1"/>
              <a:gd fmla="val 25000" name="adj2"/>
              <a:gd fmla="val 25000" name="adj3"/>
              <a:gd fmla="val 43750" name="adj4"/>
              <a:gd fmla="val 75000" name="adj5"/>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01"/>
          <p:cNvSpPr/>
          <p:nvPr/>
        </p:nvSpPr>
        <p:spPr>
          <a:xfrm>
            <a:off x="4072975" y="2656550"/>
            <a:ext cx="1690500" cy="210000"/>
          </a:xfrm>
          <a:prstGeom prst="lef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01"/>
          <p:cNvSpPr/>
          <p:nvPr/>
        </p:nvSpPr>
        <p:spPr>
          <a:xfrm>
            <a:off x="3410700" y="3145050"/>
            <a:ext cx="2353200" cy="210000"/>
          </a:xfrm>
          <a:prstGeom prst="lef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01"/>
          <p:cNvSpPr/>
          <p:nvPr/>
        </p:nvSpPr>
        <p:spPr>
          <a:xfrm>
            <a:off x="5733000" y="1729950"/>
            <a:ext cx="325800" cy="194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01"/>
          <p:cNvSpPr txBox="1"/>
          <p:nvPr/>
        </p:nvSpPr>
        <p:spPr>
          <a:xfrm>
            <a:off x="5763850" y="1781750"/>
            <a:ext cx="1149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Counter</a:t>
            </a:r>
            <a:endParaRPr>
              <a:latin typeface="Lato"/>
              <a:ea typeface="Lato"/>
              <a:cs typeface="Lato"/>
              <a:sym typeface="Lato"/>
            </a:endParaRPr>
          </a:p>
        </p:txBody>
      </p:sp>
      <p:sp>
        <p:nvSpPr>
          <p:cNvPr id="666" name="Google Shape;666;p101"/>
          <p:cNvSpPr txBox="1"/>
          <p:nvPr/>
        </p:nvSpPr>
        <p:spPr>
          <a:xfrm>
            <a:off x="5768488" y="2238513"/>
            <a:ext cx="1149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Condition</a:t>
            </a:r>
            <a:endParaRPr>
              <a:latin typeface="Lato"/>
              <a:ea typeface="Lato"/>
              <a:cs typeface="Lato"/>
              <a:sym typeface="Lato"/>
            </a:endParaRPr>
          </a:p>
        </p:txBody>
      </p:sp>
      <p:sp>
        <p:nvSpPr>
          <p:cNvPr id="667" name="Google Shape;667;p101"/>
          <p:cNvSpPr txBox="1"/>
          <p:nvPr/>
        </p:nvSpPr>
        <p:spPr>
          <a:xfrm>
            <a:off x="5763850" y="2542050"/>
            <a:ext cx="1149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Block</a:t>
            </a:r>
            <a:endParaRPr>
              <a:latin typeface="Lato"/>
              <a:ea typeface="Lato"/>
              <a:cs typeface="Lato"/>
              <a:sym typeface="Lato"/>
            </a:endParaRPr>
          </a:p>
        </p:txBody>
      </p:sp>
      <p:sp>
        <p:nvSpPr>
          <p:cNvPr id="668" name="Google Shape;668;p101"/>
          <p:cNvSpPr txBox="1"/>
          <p:nvPr/>
        </p:nvSpPr>
        <p:spPr>
          <a:xfrm>
            <a:off x="5763850" y="3030550"/>
            <a:ext cx="1149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Step</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Developer Tools</a:t>
            </a:r>
            <a:endParaRPr sz="2400">
              <a:solidFill>
                <a:srgbClr val="FF4A60"/>
              </a:solidFill>
            </a:endParaRPr>
          </a:p>
        </p:txBody>
      </p:sp>
      <p:sp>
        <p:nvSpPr>
          <p:cNvPr id="133" name="Google Shape;133;p21"/>
          <p:cNvSpPr txBox="1"/>
          <p:nvPr/>
        </p:nvSpPr>
        <p:spPr>
          <a:xfrm>
            <a:off x="645800" y="1578900"/>
            <a:ext cx="66558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Simply press F12 on your keyboard and navigate over to your console section.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Please call one of us over if you need help!</a:t>
            </a:r>
            <a:endParaRPr>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672" name="Shape 672"/>
        <p:cNvGrpSpPr/>
        <p:nvPr/>
      </p:nvGrpSpPr>
      <p:grpSpPr>
        <a:xfrm>
          <a:off x="0" y="0"/>
          <a:ext cx="0" cy="0"/>
          <a:chOff x="0" y="0"/>
          <a:chExt cx="0" cy="0"/>
        </a:xfrm>
      </p:grpSpPr>
      <p:sp>
        <p:nvSpPr>
          <p:cNvPr id="673" name="Google Shape;673;p10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ADVANCED_</a:t>
            </a:r>
            <a:r>
              <a:rPr lang="en"/>
              <a:t>LOOPS</a:t>
            </a:r>
            <a:r>
              <a:rPr lang="en" sz="1800"/>
              <a:t>. js</a:t>
            </a:r>
            <a:endParaRPr sz="1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103"/>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Loop</a:t>
            </a:r>
            <a:r>
              <a:rPr lang="en" sz="3600">
                <a:solidFill>
                  <a:srgbClr val="FF4A60"/>
                </a:solidFill>
              </a:rPr>
              <a:t> Exercise</a:t>
            </a:r>
            <a:endParaRPr sz="2400">
              <a:solidFill>
                <a:srgbClr val="FF4A60"/>
              </a:solidFill>
            </a:endParaRPr>
          </a:p>
        </p:txBody>
      </p:sp>
      <p:sp>
        <p:nvSpPr>
          <p:cNvPr id="679" name="Google Shape;679;p103"/>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Do While loops</a:t>
            </a:r>
            <a:endParaRPr b="0" sz="1800">
              <a:latin typeface="Lato"/>
              <a:ea typeface="Lato"/>
              <a:cs typeface="Lato"/>
              <a:sym typeface="Lato"/>
            </a:endParaRPr>
          </a:p>
        </p:txBody>
      </p:sp>
      <p:pic>
        <p:nvPicPr>
          <p:cNvPr id="680" name="Google Shape;680;p103"/>
          <p:cNvPicPr preferRelativeResize="0"/>
          <p:nvPr/>
        </p:nvPicPr>
        <p:blipFill>
          <a:blip r:embed="rId3">
            <a:alphaModFix/>
          </a:blip>
          <a:stretch>
            <a:fillRect/>
          </a:stretch>
        </p:blipFill>
        <p:spPr>
          <a:xfrm>
            <a:off x="609275" y="1927970"/>
            <a:ext cx="4655240" cy="3067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Loop Exercise</a:t>
            </a:r>
            <a:endParaRPr sz="2400">
              <a:solidFill>
                <a:srgbClr val="FF4A60"/>
              </a:solidFill>
            </a:endParaRPr>
          </a:p>
        </p:txBody>
      </p:sp>
      <p:sp>
        <p:nvSpPr>
          <p:cNvPr id="686" name="Google Shape;686;p10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For loops</a:t>
            </a:r>
            <a:endParaRPr b="0" sz="1800">
              <a:latin typeface="Lato"/>
              <a:ea typeface="Lato"/>
              <a:cs typeface="Lato"/>
              <a:sym typeface="Lato"/>
            </a:endParaRPr>
          </a:p>
        </p:txBody>
      </p:sp>
      <p:pic>
        <p:nvPicPr>
          <p:cNvPr id="687" name="Google Shape;687;p104"/>
          <p:cNvPicPr preferRelativeResize="0"/>
          <p:nvPr/>
        </p:nvPicPr>
        <p:blipFill>
          <a:blip r:embed="rId3">
            <a:alphaModFix/>
          </a:blip>
          <a:stretch>
            <a:fillRect/>
          </a:stretch>
        </p:blipFill>
        <p:spPr>
          <a:xfrm>
            <a:off x="614950" y="1891350"/>
            <a:ext cx="4725300" cy="2727600"/>
          </a:xfrm>
          <a:prstGeom prst="rect">
            <a:avLst/>
          </a:prstGeom>
          <a:noFill/>
          <a:ln>
            <a:noFill/>
          </a:ln>
        </p:spPr>
      </p:pic>
      <p:sp>
        <p:nvSpPr>
          <p:cNvPr id="688" name="Google Shape;688;p104"/>
          <p:cNvSpPr/>
          <p:nvPr/>
        </p:nvSpPr>
        <p:spPr>
          <a:xfrm>
            <a:off x="2857700" y="2790825"/>
            <a:ext cx="2926200" cy="210000"/>
          </a:xfrm>
          <a:prstGeom prst="lef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4"/>
          <p:cNvSpPr txBox="1"/>
          <p:nvPr/>
        </p:nvSpPr>
        <p:spPr>
          <a:xfrm>
            <a:off x="5814875" y="2680325"/>
            <a:ext cx="1149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Initial</a:t>
            </a:r>
            <a:r>
              <a:rPr lang="en">
                <a:latin typeface="Lato"/>
                <a:ea typeface="Lato"/>
                <a:cs typeface="Lato"/>
                <a:sym typeface="Lato"/>
              </a:rPr>
              <a:t> State</a:t>
            </a:r>
            <a:endParaRPr>
              <a:latin typeface="Lato"/>
              <a:ea typeface="Lato"/>
              <a:cs typeface="Lato"/>
              <a:sym typeface="Lato"/>
            </a:endParaRPr>
          </a:p>
        </p:txBody>
      </p:sp>
      <p:sp>
        <p:nvSpPr>
          <p:cNvPr id="690" name="Google Shape;690;p104"/>
          <p:cNvSpPr/>
          <p:nvPr/>
        </p:nvSpPr>
        <p:spPr>
          <a:xfrm>
            <a:off x="2507000" y="3018075"/>
            <a:ext cx="3276900" cy="210000"/>
          </a:xfrm>
          <a:prstGeom prst="lef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4"/>
          <p:cNvSpPr txBox="1"/>
          <p:nvPr/>
        </p:nvSpPr>
        <p:spPr>
          <a:xfrm>
            <a:off x="5814875" y="2907575"/>
            <a:ext cx="1149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Condition</a:t>
            </a:r>
            <a:endParaRPr>
              <a:latin typeface="Lato"/>
              <a:ea typeface="Lato"/>
              <a:cs typeface="Lato"/>
              <a:sym typeface="Lato"/>
            </a:endParaRPr>
          </a:p>
        </p:txBody>
      </p:sp>
      <p:sp>
        <p:nvSpPr>
          <p:cNvPr id="692" name="Google Shape;692;p104"/>
          <p:cNvSpPr/>
          <p:nvPr/>
        </p:nvSpPr>
        <p:spPr>
          <a:xfrm>
            <a:off x="2236575" y="3251163"/>
            <a:ext cx="3547200" cy="210000"/>
          </a:xfrm>
          <a:prstGeom prst="lef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04"/>
          <p:cNvSpPr txBox="1"/>
          <p:nvPr/>
        </p:nvSpPr>
        <p:spPr>
          <a:xfrm>
            <a:off x="5814875" y="3140663"/>
            <a:ext cx="1149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Step</a:t>
            </a:r>
            <a:endParaRPr>
              <a:latin typeface="Lato"/>
              <a:ea typeface="Lato"/>
              <a:cs typeface="Lato"/>
              <a:sym typeface="Lato"/>
            </a:endParaRPr>
          </a:p>
        </p:txBody>
      </p:sp>
      <p:sp>
        <p:nvSpPr>
          <p:cNvPr id="694" name="Google Shape;694;p104"/>
          <p:cNvSpPr/>
          <p:nvPr/>
        </p:nvSpPr>
        <p:spPr>
          <a:xfrm>
            <a:off x="4324925" y="3700425"/>
            <a:ext cx="1458900" cy="210000"/>
          </a:xfrm>
          <a:prstGeom prst="left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4"/>
          <p:cNvSpPr txBox="1"/>
          <p:nvPr/>
        </p:nvSpPr>
        <p:spPr>
          <a:xfrm>
            <a:off x="5814875" y="3601025"/>
            <a:ext cx="1149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Body</a:t>
            </a:r>
            <a:endParaRPr>
              <a:latin typeface="Lato"/>
              <a:ea typeface="Lato"/>
              <a:cs typeface="Lato"/>
              <a:sym typeface="La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10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Loop Exercise</a:t>
            </a:r>
            <a:endParaRPr sz="2400">
              <a:solidFill>
                <a:srgbClr val="FF4A60"/>
              </a:solidFill>
            </a:endParaRPr>
          </a:p>
        </p:txBody>
      </p:sp>
      <p:sp>
        <p:nvSpPr>
          <p:cNvPr id="701" name="Google Shape;701;p105"/>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Looping through an array</a:t>
            </a:r>
            <a:endParaRPr b="0" sz="1800">
              <a:latin typeface="Lato"/>
              <a:ea typeface="Lato"/>
              <a:cs typeface="Lato"/>
              <a:sym typeface="Lato"/>
            </a:endParaRPr>
          </a:p>
        </p:txBody>
      </p:sp>
      <p:pic>
        <p:nvPicPr>
          <p:cNvPr id="702" name="Google Shape;702;p105"/>
          <p:cNvPicPr preferRelativeResize="0"/>
          <p:nvPr/>
        </p:nvPicPr>
        <p:blipFill>
          <a:blip r:embed="rId3">
            <a:alphaModFix/>
          </a:blip>
          <a:stretch>
            <a:fillRect/>
          </a:stretch>
        </p:blipFill>
        <p:spPr>
          <a:xfrm>
            <a:off x="641850" y="1845950"/>
            <a:ext cx="7831174" cy="1979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06"/>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Loop Exercise</a:t>
            </a:r>
            <a:endParaRPr sz="2400">
              <a:solidFill>
                <a:srgbClr val="FF4A60"/>
              </a:solidFill>
            </a:endParaRPr>
          </a:p>
        </p:txBody>
      </p:sp>
      <p:sp>
        <p:nvSpPr>
          <p:cNvPr id="708" name="Google Shape;708;p106"/>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Some more advanced Javascript loops</a:t>
            </a:r>
            <a:endParaRPr b="0" sz="1800">
              <a:latin typeface="Lato"/>
              <a:ea typeface="Lato"/>
              <a:cs typeface="Lato"/>
              <a:sym typeface="Lato"/>
            </a:endParaRPr>
          </a:p>
        </p:txBody>
      </p:sp>
      <p:pic>
        <p:nvPicPr>
          <p:cNvPr id="709" name="Google Shape;709;p106"/>
          <p:cNvPicPr preferRelativeResize="0"/>
          <p:nvPr/>
        </p:nvPicPr>
        <p:blipFill>
          <a:blip r:embed="rId3">
            <a:alphaModFix/>
          </a:blip>
          <a:stretch>
            <a:fillRect/>
          </a:stretch>
        </p:blipFill>
        <p:spPr>
          <a:xfrm>
            <a:off x="624500" y="1868875"/>
            <a:ext cx="5512775" cy="18301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07"/>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Loop Exercise</a:t>
            </a:r>
            <a:endParaRPr sz="2400">
              <a:solidFill>
                <a:srgbClr val="FF4A60"/>
              </a:solidFill>
            </a:endParaRPr>
          </a:p>
        </p:txBody>
      </p:sp>
      <p:sp>
        <p:nvSpPr>
          <p:cNvPr id="715" name="Google Shape;715;p107"/>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Using array functions for a more advanced loop</a:t>
            </a:r>
            <a:endParaRPr b="0" sz="1800">
              <a:latin typeface="Lato"/>
              <a:ea typeface="Lato"/>
              <a:cs typeface="Lato"/>
              <a:sym typeface="Lato"/>
            </a:endParaRPr>
          </a:p>
        </p:txBody>
      </p:sp>
      <p:pic>
        <p:nvPicPr>
          <p:cNvPr id="716" name="Google Shape;716;p107"/>
          <p:cNvPicPr preferRelativeResize="0"/>
          <p:nvPr/>
        </p:nvPicPr>
        <p:blipFill>
          <a:blip r:embed="rId3">
            <a:alphaModFix/>
          </a:blip>
          <a:stretch>
            <a:fillRect/>
          </a:stretch>
        </p:blipFill>
        <p:spPr>
          <a:xfrm>
            <a:off x="623975" y="1861838"/>
            <a:ext cx="4610100" cy="17811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720" name="Shape 720"/>
        <p:cNvGrpSpPr/>
        <p:nvPr/>
      </p:nvGrpSpPr>
      <p:grpSpPr>
        <a:xfrm>
          <a:off x="0" y="0"/>
          <a:ext cx="0" cy="0"/>
          <a:chOff x="0" y="0"/>
          <a:chExt cx="0" cy="0"/>
        </a:xfrm>
      </p:grpSpPr>
      <p:pic>
        <p:nvPicPr>
          <p:cNvPr id="721" name="Google Shape;721;p108"/>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722" name="Google Shape;722;p108"/>
          <p:cNvSpPr txBox="1"/>
          <p:nvPr/>
        </p:nvSpPr>
        <p:spPr>
          <a:xfrm>
            <a:off x="2855550" y="3444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References</a:t>
            </a:r>
            <a:endParaRPr b="1" sz="3000">
              <a:solidFill>
                <a:schemeClr val="lt2"/>
              </a:solidFill>
              <a:latin typeface="Raleway"/>
              <a:ea typeface="Raleway"/>
              <a:cs typeface="Raleway"/>
              <a:sym typeface="Raleway"/>
            </a:endParaRPr>
          </a:p>
        </p:txBody>
      </p:sp>
      <p:sp>
        <p:nvSpPr>
          <p:cNvPr id="723" name="Google Shape;723;p108"/>
          <p:cNvSpPr txBox="1"/>
          <p:nvPr>
            <p:ph idx="4294967295" type="body"/>
          </p:nvPr>
        </p:nvSpPr>
        <p:spPr>
          <a:xfrm>
            <a:off x="2855550" y="1107100"/>
            <a:ext cx="3432900" cy="359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2"/>
              </a:buClr>
              <a:buSzPts val="1200"/>
              <a:buFont typeface="Raleway"/>
              <a:buChar char="●"/>
            </a:pPr>
            <a:r>
              <a:rPr lang="en" sz="1100" u="sng">
                <a:solidFill>
                  <a:schemeClr val="hlink"/>
                </a:solidFill>
                <a:latin typeface="Arial"/>
                <a:ea typeface="Arial"/>
                <a:cs typeface="Arial"/>
                <a:sym typeface="Arial"/>
                <a:hlinkClick r:id="rId4"/>
              </a:rPr>
              <a:t>https://javascript.info/function-basics</a:t>
            </a:r>
            <a:endParaRPr sz="1200">
              <a:solidFill>
                <a:schemeClr val="lt2"/>
              </a:solidFill>
              <a:latin typeface="Raleway"/>
              <a:ea typeface="Raleway"/>
              <a:cs typeface="Raleway"/>
              <a:sym typeface="Raleway"/>
            </a:endParaRPr>
          </a:p>
          <a:p>
            <a:pPr indent="-304800" lvl="0" marL="457200" rtl="0" algn="l">
              <a:spcBef>
                <a:spcPts val="0"/>
              </a:spcBef>
              <a:spcAft>
                <a:spcPts val="0"/>
              </a:spcAft>
              <a:buClr>
                <a:schemeClr val="lt2"/>
              </a:buClr>
              <a:buSzPts val="1200"/>
              <a:buFont typeface="Raleway"/>
              <a:buChar char="●"/>
            </a:pPr>
            <a:r>
              <a:rPr lang="en" sz="1100" u="sng">
                <a:solidFill>
                  <a:schemeClr val="hlink"/>
                </a:solidFill>
                <a:latin typeface="Arial"/>
                <a:ea typeface="Arial"/>
                <a:cs typeface="Arial"/>
                <a:sym typeface="Arial"/>
                <a:hlinkClick r:id="rId5"/>
              </a:rPr>
              <a:t>https://javascript.info/array</a:t>
            </a:r>
            <a:endParaRPr sz="1200">
              <a:solidFill>
                <a:schemeClr val="lt2"/>
              </a:solidFill>
              <a:latin typeface="Raleway"/>
              <a:ea typeface="Raleway"/>
              <a:cs typeface="Raleway"/>
              <a:sym typeface="Raleway"/>
            </a:endParaRPr>
          </a:p>
          <a:p>
            <a:pPr indent="-304800" lvl="0" marL="457200" rtl="0" algn="l">
              <a:spcBef>
                <a:spcPts val="0"/>
              </a:spcBef>
              <a:spcAft>
                <a:spcPts val="0"/>
              </a:spcAft>
              <a:buClr>
                <a:schemeClr val="lt2"/>
              </a:buClr>
              <a:buSzPts val="1200"/>
              <a:buFont typeface="Raleway"/>
              <a:buChar char="●"/>
            </a:pPr>
            <a:r>
              <a:rPr lang="en" sz="1100" u="sng">
                <a:solidFill>
                  <a:schemeClr val="hlink"/>
                </a:solidFill>
                <a:latin typeface="Arial"/>
                <a:ea typeface="Arial"/>
                <a:cs typeface="Arial"/>
                <a:sym typeface="Arial"/>
                <a:hlinkClick r:id="rId6"/>
              </a:rPr>
              <a:t>https://quizlet.com/236992008/mjs-array-methods-flash-cards/</a:t>
            </a:r>
            <a:endParaRPr sz="1200">
              <a:solidFill>
                <a:schemeClr val="lt2"/>
              </a:solidFill>
              <a:latin typeface="Raleway"/>
              <a:ea typeface="Raleway"/>
              <a:cs typeface="Raleway"/>
              <a:sym typeface="Raleway"/>
            </a:endParaRPr>
          </a:p>
          <a:p>
            <a:pPr indent="-304800" lvl="0" marL="457200" rtl="0" algn="l">
              <a:spcBef>
                <a:spcPts val="0"/>
              </a:spcBef>
              <a:spcAft>
                <a:spcPts val="0"/>
              </a:spcAft>
              <a:buClr>
                <a:schemeClr val="lt2"/>
              </a:buClr>
              <a:buSzPts val="1200"/>
              <a:buFont typeface="Raleway"/>
              <a:buChar char="●"/>
            </a:pPr>
            <a:r>
              <a:rPr lang="en" sz="1100" u="sng">
                <a:solidFill>
                  <a:schemeClr val="hlink"/>
                </a:solidFill>
                <a:latin typeface="Arial"/>
                <a:ea typeface="Arial"/>
                <a:cs typeface="Arial"/>
                <a:sym typeface="Arial"/>
                <a:hlinkClick r:id="rId7"/>
              </a:rPr>
              <a:t>https://www.i-programmer.info/babbages-bag/263-stacks.html</a:t>
            </a:r>
            <a:endParaRPr sz="1200">
              <a:solidFill>
                <a:schemeClr val="lt2"/>
              </a:solidFill>
              <a:latin typeface="Raleway"/>
              <a:ea typeface="Raleway"/>
              <a:cs typeface="Raleway"/>
              <a:sym typeface="Raleway"/>
            </a:endParaRPr>
          </a:p>
          <a:p>
            <a:pPr indent="-304800" lvl="0" marL="457200" rtl="0" algn="l">
              <a:spcBef>
                <a:spcPts val="0"/>
              </a:spcBef>
              <a:spcAft>
                <a:spcPts val="0"/>
              </a:spcAft>
              <a:buClr>
                <a:schemeClr val="lt2"/>
              </a:buClr>
              <a:buSzPts val="1200"/>
              <a:buFont typeface="Raleway"/>
              <a:buChar char="●"/>
            </a:pPr>
            <a:r>
              <a:rPr lang="en" sz="1100" u="sng">
                <a:solidFill>
                  <a:schemeClr val="hlink"/>
                </a:solidFill>
                <a:latin typeface="Arial"/>
                <a:ea typeface="Arial"/>
                <a:cs typeface="Arial"/>
                <a:sym typeface="Arial"/>
                <a:hlinkClick r:id="rId8"/>
              </a:rPr>
              <a:t>https://javascript.info/while-for#tasks</a:t>
            </a:r>
            <a:endParaRPr sz="1200">
              <a:solidFill>
                <a:schemeClr val="lt2"/>
              </a:solidFill>
              <a:latin typeface="Raleway"/>
              <a:ea typeface="Raleway"/>
              <a:cs typeface="Raleway"/>
              <a:sym typeface="Raleway"/>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727" name="Shape 727"/>
        <p:cNvGrpSpPr/>
        <p:nvPr/>
      </p:nvGrpSpPr>
      <p:grpSpPr>
        <a:xfrm>
          <a:off x="0" y="0"/>
          <a:ext cx="0" cy="0"/>
          <a:chOff x="0" y="0"/>
          <a:chExt cx="0" cy="0"/>
        </a:xfrm>
      </p:grpSpPr>
      <p:sp>
        <p:nvSpPr>
          <p:cNvPr id="728" name="Google Shape;728;p109"/>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SLIDES AFTER THIS POINT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10"/>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FF4A60"/>
                </a:solidFill>
              </a:rPr>
              <a:t>Links</a:t>
            </a:r>
            <a:endParaRPr sz="2400">
              <a:solidFill>
                <a:srgbClr val="FF4A60"/>
              </a:solidFill>
            </a:endParaRPr>
          </a:p>
        </p:txBody>
      </p:sp>
      <p:sp>
        <p:nvSpPr>
          <p:cNvPr id="734" name="Google Shape;734;p110"/>
          <p:cNvSpPr txBox="1"/>
          <p:nvPr>
            <p:ph idx="4294967295" type="title"/>
          </p:nvPr>
        </p:nvSpPr>
        <p:spPr>
          <a:xfrm>
            <a:off x="417125" y="1480150"/>
            <a:ext cx="8041500" cy="30675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lang="en" sz="1200"/>
              <a:t>Comparison Operators</a:t>
            </a:r>
            <a:r>
              <a:rPr lang="en"/>
              <a:t> </a:t>
            </a:r>
            <a:endParaRPr/>
          </a:p>
          <a:p>
            <a:pPr indent="-336550" lvl="1" marL="914400" rtl="0" algn="l">
              <a:lnSpc>
                <a:spcPct val="115000"/>
              </a:lnSpc>
              <a:spcBef>
                <a:spcPts val="0"/>
              </a:spcBef>
              <a:spcAft>
                <a:spcPts val="0"/>
              </a:spcAft>
              <a:buSzPts val="1700"/>
              <a:buFont typeface="Lato"/>
              <a:buChar char="○"/>
            </a:pPr>
            <a:r>
              <a:rPr b="0" lang="en" sz="1100" u="sng">
                <a:solidFill>
                  <a:schemeClr val="hlink"/>
                </a:solidFill>
                <a:latin typeface="Arial"/>
                <a:ea typeface="Arial"/>
                <a:cs typeface="Arial"/>
                <a:sym typeface="Arial"/>
                <a:hlinkClick r:id="rId3"/>
              </a:rPr>
              <a:t>https://apprize.info/javascript/20lessons/4.html</a:t>
            </a:r>
            <a:r>
              <a:rPr lang="en" sz="1700">
                <a:latin typeface="Lato"/>
                <a:ea typeface="Lato"/>
                <a:cs typeface="Lato"/>
                <a:sym typeface="Lato"/>
              </a:rPr>
              <a:t> </a:t>
            </a:r>
            <a:endParaRPr sz="1700">
              <a:latin typeface="Lato"/>
              <a:ea typeface="Lato"/>
              <a:cs typeface="Lato"/>
              <a:sym typeface="Lato"/>
            </a:endParaRPr>
          </a:p>
          <a:p>
            <a:pPr indent="-336550" lvl="1" marL="914400" rtl="0" algn="l">
              <a:lnSpc>
                <a:spcPct val="115000"/>
              </a:lnSpc>
              <a:spcBef>
                <a:spcPts val="0"/>
              </a:spcBef>
              <a:spcAft>
                <a:spcPts val="0"/>
              </a:spcAft>
              <a:buSzPts val="1700"/>
              <a:buFont typeface="Lato"/>
              <a:buChar char="○"/>
            </a:pPr>
            <a:r>
              <a:rPr b="0" lang="en" sz="1100" u="sng">
                <a:solidFill>
                  <a:schemeClr val="hlink"/>
                </a:solidFill>
                <a:latin typeface="Arial"/>
                <a:ea typeface="Arial"/>
                <a:cs typeface="Arial"/>
                <a:sym typeface="Arial"/>
                <a:hlinkClick r:id="rId4"/>
              </a:rPr>
              <a:t>https://www.w3schools.com/js/js_comparisons.asp</a:t>
            </a:r>
            <a:endParaRPr sz="1700">
              <a:latin typeface="Lato"/>
              <a:ea typeface="Lato"/>
              <a:cs typeface="Lato"/>
              <a:sym typeface="La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4A60"/>
        </a:solidFill>
      </p:bgPr>
    </p:bg>
    <p:spTree>
      <p:nvGrpSpPr>
        <p:cNvPr id="738" name="Shape 738"/>
        <p:cNvGrpSpPr/>
        <p:nvPr/>
      </p:nvGrpSpPr>
      <p:grpSpPr>
        <a:xfrm>
          <a:off x="0" y="0"/>
          <a:ext cx="0" cy="0"/>
          <a:chOff x="0" y="0"/>
          <a:chExt cx="0" cy="0"/>
        </a:xfrm>
      </p:grpSpPr>
      <p:pic>
        <p:nvPicPr>
          <p:cNvPr id="739" name="Google Shape;739;p111"/>
          <p:cNvPicPr preferRelativeResize="0"/>
          <p:nvPr/>
        </p:nvPicPr>
        <p:blipFill>
          <a:blip r:embed="rId3">
            <a:alphaModFix/>
          </a:blip>
          <a:stretch>
            <a:fillRect/>
          </a:stretch>
        </p:blipFill>
        <p:spPr>
          <a:xfrm>
            <a:off x="0" y="162725"/>
            <a:ext cx="9144000" cy="4818049"/>
          </a:xfrm>
          <a:prstGeom prst="rect">
            <a:avLst/>
          </a:prstGeom>
          <a:noFill/>
          <a:ln>
            <a:noFill/>
          </a:ln>
        </p:spPr>
      </p:pic>
      <p:sp>
        <p:nvSpPr>
          <p:cNvPr id="740" name="Google Shape;740;p111"/>
          <p:cNvSpPr txBox="1"/>
          <p:nvPr/>
        </p:nvSpPr>
        <p:spPr>
          <a:xfrm>
            <a:off x="521925" y="5254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Intro</a:t>
            </a:r>
            <a:endParaRPr b="1" sz="3000">
              <a:solidFill>
                <a:schemeClr val="lt2"/>
              </a:solidFill>
              <a:latin typeface="Raleway"/>
              <a:ea typeface="Raleway"/>
              <a:cs typeface="Raleway"/>
              <a:sym typeface="Raleway"/>
            </a:endParaRPr>
          </a:p>
        </p:txBody>
      </p:sp>
      <p:sp>
        <p:nvSpPr>
          <p:cNvPr id="741" name="Google Shape;741;p111"/>
          <p:cNvSpPr txBox="1"/>
          <p:nvPr>
            <p:ph idx="4294967295" type="body"/>
          </p:nvPr>
        </p:nvSpPr>
        <p:spPr>
          <a:xfrm>
            <a:off x="521925" y="1377475"/>
            <a:ext cx="81078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Choose one approach</a:t>
            </a:r>
            <a:r>
              <a:rPr lang="en" sz="1200">
                <a:latin typeface="Raleway"/>
                <a:ea typeface="Raleway"/>
                <a:cs typeface="Raleway"/>
                <a:sym typeface="Raleway"/>
              </a:rPr>
              <a:t> to grab the audience’s attention right from the start: </a:t>
            </a:r>
            <a:r>
              <a:rPr lang="en" sz="1200">
                <a:solidFill>
                  <a:schemeClr val="dk2"/>
                </a:solidFill>
                <a:latin typeface="Raleway"/>
                <a:ea typeface="Raleway"/>
                <a:cs typeface="Raleway"/>
                <a:sym typeface="Raleway"/>
              </a:rPr>
              <a:t>unexpected, emotional, or simple.</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Unexpected</a:t>
            </a:r>
            <a:br>
              <a:rPr lang="en" sz="1400">
                <a:latin typeface="Raleway"/>
                <a:ea typeface="Raleway"/>
                <a:cs typeface="Raleway"/>
                <a:sym typeface="Raleway"/>
              </a:rPr>
            </a:br>
            <a:r>
              <a:rPr lang="en" sz="1200">
                <a:solidFill>
                  <a:schemeClr val="dk2"/>
                </a:solidFill>
                <a:latin typeface="Raleway"/>
                <a:ea typeface="Raleway"/>
                <a:cs typeface="Raleway"/>
                <a:sym typeface="Raleway"/>
              </a:rPr>
              <a:t>Highlight what’s new, unusual, 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surprising.</a:t>
            </a:r>
            <a:endParaRPr sz="1200">
              <a:latin typeface="Raleway"/>
              <a:ea typeface="Raleway"/>
              <a:cs typeface="Raleway"/>
              <a:sym typeface="Raleway"/>
            </a:endParaRPr>
          </a:p>
          <a:p>
            <a:pPr indent="-317500" lvl="0" marL="457200" rtl="0" algn="l">
              <a:spcBef>
                <a:spcPts val="1000"/>
              </a:spcBef>
              <a:spcAft>
                <a:spcPts val="0"/>
              </a:spcAft>
              <a:buClr>
                <a:srgbClr val="FF4A60"/>
              </a:buClr>
              <a:buSzPts val="1400"/>
              <a:buFont typeface="Raleway"/>
              <a:buChar char="➔"/>
            </a:pPr>
            <a:r>
              <a:rPr b="1" lang="en" sz="1400">
                <a:solidFill>
                  <a:srgbClr val="FF4A60"/>
                </a:solidFill>
                <a:latin typeface="Raleway"/>
                <a:ea typeface="Raleway"/>
                <a:cs typeface="Raleway"/>
                <a:sym typeface="Raleway"/>
              </a:rPr>
              <a:t>Emotional</a:t>
            </a:r>
            <a:br>
              <a:rPr lang="en" sz="1400">
                <a:latin typeface="Raleway"/>
                <a:ea typeface="Raleway"/>
                <a:cs typeface="Raleway"/>
                <a:sym typeface="Raleway"/>
              </a:rPr>
            </a:br>
            <a:r>
              <a:rPr lang="en" sz="1200">
                <a:solidFill>
                  <a:schemeClr val="dk2"/>
                </a:solidFill>
                <a:latin typeface="Raleway"/>
                <a:ea typeface="Raleway"/>
                <a:cs typeface="Raleway"/>
                <a:sym typeface="Raleway"/>
              </a:rPr>
              <a:t>Give people a reason to care.</a:t>
            </a:r>
            <a:endParaRPr sz="1200">
              <a:latin typeface="Raleway"/>
              <a:ea typeface="Raleway"/>
              <a:cs typeface="Raleway"/>
              <a:sym typeface="Raleway"/>
            </a:endParaRPr>
          </a:p>
          <a:p>
            <a:pPr indent="-317500" lvl="0" marL="457200" rtl="0" algn="l">
              <a:spcBef>
                <a:spcPts val="1000"/>
              </a:spcBef>
              <a:spcAft>
                <a:spcPts val="1000"/>
              </a:spcAft>
              <a:buClr>
                <a:srgbClr val="FF4A60"/>
              </a:buClr>
              <a:buSzPts val="1400"/>
              <a:buFont typeface="Raleway"/>
              <a:buChar char="➔"/>
            </a:pPr>
            <a:r>
              <a:rPr b="1" lang="en" sz="1400">
                <a:solidFill>
                  <a:srgbClr val="FF4A60"/>
                </a:solidFill>
                <a:latin typeface="Raleway"/>
                <a:ea typeface="Raleway"/>
                <a:cs typeface="Raleway"/>
                <a:sym typeface="Raleway"/>
              </a:rPr>
              <a:t>Simple</a:t>
            </a:r>
            <a:br>
              <a:rPr lang="en" sz="1400">
                <a:latin typeface="Raleway"/>
                <a:ea typeface="Raleway"/>
                <a:cs typeface="Raleway"/>
                <a:sym typeface="Raleway"/>
              </a:rPr>
            </a:br>
            <a:r>
              <a:rPr lang="en" sz="1200">
                <a:solidFill>
                  <a:schemeClr val="dk2"/>
                </a:solidFill>
                <a:latin typeface="Raleway"/>
                <a:ea typeface="Raleway"/>
                <a:cs typeface="Raleway"/>
                <a:sym typeface="Raleway"/>
              </a:rPr>
              <a:t>Provide a simple unifying message for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what</a:t>
            </a:r>
            <a:r>
              <a:rPr lang="en" sz="1200">
                <a:latin typeface="Raleway"/>
                <a:ea typeface="Raleway"/>
                <a:cs typeface="Raleway"/>
                <a:sym typeface="Raleway"/>
              </a:rPr>
              <a:t> </a:t>
            </a:r>
            <a:r>
              <a:rPr lang="en" sz="1200">
                <a:solidFill>
                  <a:schemeClr val="dk2"/>
                </a:solidFill>
                <a:latin typeface="Raleway"/>
                <a:ea typeface="Raleway"/>
                <a:cs typeface="Raleway"/>
                <a:sym typeface="Raleway"/>
              </a:rPr>
              <a:t>is to come</a:t>
            </a:r>
            <a:endParaRPr sz="1200">
              <a:solidFill>
                <a:schemeClr val="dk2"/>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